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46"/>
  </p:notesMasterIdLst>
  <p:sldIdLst>
    <p:sldId id="256" r:id="rId2"/>
    <p:sldId id="259" r:id="rId3"/>
    <p:sldId id="258" r:id="rId4"/>
    <p:sldId id="260" r:id="rId5"/>
    <p:sldId id="261" r:id="rId6"/>
    <p:sldId id="263" r:id="rId7"/>
    <p:sldId id="273" r:id="rId8"/>
    <p:sldId id="272" r:id="rId9"/>
    <p:sldId id="264" r:id="rId10"/>
    <p:sldId id="265" r:id="rId11"/>
    <p:sldId id="266" r:id="rId12"/>
    <p:sldId id="277" r:id="rId13"/>
    <p:sldId id="268" r:id="rId14"/>
    <p:sldId id="269" r:id="rId15"/>
    <p:sldId id="274" r:id="rId16"/>
    <p:sldId id="275" r:id="rId17"/>
    <p:sldId id="276" r:id="rId18"/>
    <p:sldId id="283" r:id="rId19"/>
    <p:sldId id="284" r:id="rId20"/>
    <p:sldId id="279" r:id="rId21"/>
    <p:sldId id="280" r:id="rId22"/>
    <p:sldId id="281" r:id="rId23"/>
    <p:sldId id="282" r:id="rId24"/>
    <p:sldId id="285" r:id="rId25"/>
    <p:sldId id="286" r:id="rId26"/>
    <p:sldId id="290" r:id="rId27"/>
    <p:sldId id="291" r:id="rId28"/>
    <p:sldId id="287" r:id="rId29"/>
    <p:sldId id="288" r:id="rId30"/>
    <p:sldId id="293" r:id="rId31"/>
    <p:sldId id="294" r:id="rId32"/>
    <p:sldId id="295" r:id="rId33"/>
    <p:sldId id="292" r:id="rId34"/>
    <p:sldId id="296" r:id="rId35"/>
    <p:sldId id="297" r:id="rId36"/>
    <p:sldId id="302" r:id="rId37"/>
    <p:sldId id="299" r:id="rId38"/>
    <p:sldId id="300" r:id="rId39"/>
    <p:sldId id="301" r:id="rId40"/>
    <p:sldId id="304" r:id="rId41"/>
    <p:sldId id="303" r:id="rId42"/>
    <p:sldId id="305" r:id="rId43"/>
    <p:sldId id="298"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1359"/>
    <a:srgbClr val="29292B"/>
    <a:srgbClr val="D83928"/>
    <a:srgbClr val="2D2D2F"/>
    <a:srgbClr val="171715"/>
    <a:srgbClr val="2C2C2E"/>
    <a:srgbClr val="2E2E30"/>
    <a:srgbClr val="282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1470" autoAdjust="0"/>
  </p:normalViewPr>
  <p:slideViewPr>
    <p:cSldViewPr snapToGrid="0">
      <p:cViewPr varScale="1">
        <p:scale>
          <a:sx n="70" d="100"/>
          <a:sy n="70" d="100"/>
        </p:scale>
        <p:origin x="582" y="66"/>
      </p:cViewPr>
      <p:guideLst/>
    </p:cSldViewPr>
  </p:slideViewPr>
  <p:outlineViewPr>
    <p:cViewPr>
      <p:scale>
        <a:sx n="33" d="100"/>
        <a:sy n="33" d="100"/>
      </p:scale>
      <p:origin x="0" y="-3084"/>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D856B-2075-40E8-86C3-6BD919F21928}"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02A61-D193-4C3E-BB42-6049150BBC68}" type="slidenum">
              <a:rPr lang="en-US" smtClean="0"/>
              <a:t>‹#›</a:t>
            </a:fld>
            <a:endParaRPr lang="en-US"/>
          </a:p>
        </p:txBody>
      </p:sp>
    </p:spTree>
    <p:extLst>
      <p:ext uri="{BB962C8B-B14F-4D97-AF65-F5344CB8AC3E}">
        <p14:creationId xmlns:p14="http://schemas.microsoft.com/office/powerpoint/2010/main" val="245941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02A61-D193-4C3E-BB42-6049150BBC68}" type="slidenum">
              <a:rPr lang="en-US" smtClean="0"/>
              <a:t>15</a:t>
            </a:fld>
            <a:endParaRPr lang="en-US"/>
          </a:p>
        </p:txBody>
      </p:sp>
    </p:spTree>
    <p:extLst>
      <p:ext uri="{BB962C8B-B14F-4D97-AF65-F5344CB8AC3E}">
        <p14:creationId xmlns:p14="http://schemas.microsoft.com/office/powerpoint/2010/main" val="346593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4/14/2026</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1" b="99359" l="177" r="99381">
                        <a14:foregroundMark x1="1239" y1="79167" x2="1239" y2="79167"/>
                        <a14:foregroundMark x1="14690" y1="54167" x2="14690" y2="54167"/>
                        <a14:foregroundMark x1="30177" y1="45673" x2="30177" y2="45673"/>
                        <a14:foregroundMark x1="40708" y1="47596" x2="40708" y2="47596"/>
                        <a14:foregroundMark x1="39381" y1="20673" x2="39381" y2="20673"/>
                        <a14:foregroundMark x1="44336" y1="10737" x2="44336" y2="10737"/>
                        <a14:foregroundMark x1="54513" y1="7051" x2="54513" y2="7051"/>
                        <a14:foregroundMark x1="63274" y1="17628" x2="63274" y2="17628"/>
                        <a14:foregroundMark x1="66018" y1="30128" x2="66018" y2="30128"/>
                        <a14:foregroundMark x1="64336" y1="41346" x2="64336" y2="41346"/>
                        <a14:foregroundMark x1="66903" y1="46635" x2="66903" y2="46635"/>
                        <a14:foregroundMark x1="60531" y1="52244" x2="60531" y2="52244"/>
                        <a14:foregroundMark x1="72124" y1="34455" x2="72124" y2="34455"/>
                        <a14:foregroundMark x1="76195" y1="25160" x2="76195" y2="25160"/>
                        <a14:foregroundMark x1="81593" y1="4808" x2="81593" y2="4808"/>
                        <a14:foregroundMark x1="78496" y1="18910" x2="78496" y2="18910"/>
                        <a14:foregroundMark x1="81770" y1="15705" x2="81770" y2="15705"/>
                        <a14:foregroundMark x1="92566" y1="6731" x2="92566" y2="6731"/>
                        <a14:foregroundMark x1="10708" y1="95353" x2="10708" y2="95353"/>
                      </a14:backgroundRemoval>
                    </a14:imgEffect>
                  </a14:imgLayer>
                </a14:imgProps>
              </a:ext>
              <a:ext uri="{28A0092B-C50C-407E-A947-70E740481C1C}">
                <a14:useLocalDpi xmlns:a14="http://schemas.microsoft.com/office/drawing/2010/main" val="0"/>
              </a:ext>
            </a:extLst>
          </a:blip>
          <a:stretch>
            <a:fillRect/>
          </a:stretch>
        </p:blipFill>
        <p:spPr>
          <a:xfrm rot="6709870">
            <a:off x="-1168898" y="1167067"/>
            <a:ext cx="4538383" cy="2506151"/>
          </a:xfrm>
          <a:prstGeom prst="rect">
            <a:avLst/>
          </a:prstGeom>
          <a:noFill/>
          <a:ln>
            <a:noFill/>
          </a:ln>
          <a:effectLst>
            <a:outerShdw blurRad="50800" dist="38100" dir="5400000" algn="t" rotWithShape="0">
              <a:prstClr val="black">
                <a:alpha val="40000"/>
              </a:prstClr>
            </a:outerShdw>
          </a:effectLst>
        </p:spPr>
      </p:pic>
      <p:sp>
        <p:nvSpPr>
          <p:cNvPr id="2" name="Title 1"/>
          <p:cNvSpPr>
            <a:spLocks noGrp="1"/>
          </p:cNvSpPr>
          <p:nvPr>
            <p:ph type="ctrTitle"/>
          </p:nvPr>
        </p:nvSpPr>
        <p:spPr>
          <a:xfrm>
            <a:off x="1397988" y="1376255"/>
            <a:ext cx="9440034" cy="919069"/>
          </a:xfrm>
        </p:spPr>
        <p:txBody>
          <a:bodyPr>
            <a:noAutofit/>
          </a:bodyPr>
          <a:lstStyle/>
          <a:p>
            <a:r>
              <a:rPr lang="en-US" sz="7200" b="1" dirty="0" smtClean="0">
                <a:solidFill>
                  <a:schemeClr val="tx1"/>
                </a:solidFill>
                <a:latin typeface="Andalus" panose="02020603050405020304" pitchFamily="18" charset="-78"/>
                <a:cs typeface="Andalus" panose="02020603050405020304" pitchFamily="18" charset="-78"/>
              </a:rPr>
              <a:t>Aneurysms</a:t>
            </a:r>
            <a:endParaRPr lang="en-US" sz="7200" b="1" dirty="0">
              <a:solidFill>
                <a:schemeClr val="tx1"/>
              </a:solidFill>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1548114" y="2715905"/>
            <a:ext cx="9440034" cy="2456596"/>
          </a:xfrm>
        </p:spPr>
        <p:txBody>
          <a:bodyPr>
            <a:noAutofit/>
          </a:bodyPr>
          <a:lstStyle/>
          <a:p>
            <a:r>
              <a:rPr lang="en-US" sz="3200" dirty="0">
                <a:latin typeface="Andalus" panose="02020603050405020304" pitchFamily="18" charset="-78"/>
                <a:cs typeface="Andalus" panose="02020603050405020304" pitchFamily="18" charset="-78"/>
              </a:rPr>
              <a:t>A Question‑Based </a:t>
            </a:r>
            <a:r>
              <a:rPr lang="en-US" sz="3200" dirty="0" smtClean="0">
                <a:latin typeface="Andalus" panose="02020603050405020304" pitchFamily="18" charset="-78"/>
                <a:cs typeface="Andalus" panose="02020603050405020304" pitchFamily="18" charset="-78"/>
              </a:rPr>
              <a:t>Introduction</a:t>
            </a:r>
          </a:p>
          <a:p>
            <a:r>
              <a:rPr lang="en-US" sz="3200" dirty="0" smtClean="0">
                <a:latin typeface="Andalus" panose="02020603050405020304" pitchFamily="18" charset="-78"/>
                <a:cs typeface="Andalus" panose="02020603050405020304" pitchFamily="18" charset="-78"/>
              </a:rPr>
              <a:t> </a:t>
            </a:r>
            <a:r>
              <a:rPr lang="en-US" sz="3200" dirty="0">
                <a:latin typeface="Andalus" panose="02020603050405020304" pitchFamily="18" charset="-78"/>
                <a:cs typeface="Andalus" panose="02020603050405020304" pitchFamily="18" charset="-78"/>
              </a:rPr>
              <a:t>From Definition to Treatment, with a Focus on Practical Clinical </a:t>
            </a:r>
            <a:r>
              <a:rPr lang="en-US" sz="3200" dirty="0" smtClean="0">
                <a:latin typeface="Andalus" panose="02020603050405020304" pitchFamily="18" charset="-78"/>
                <a:cs typeface="Andalus" panose="02020603050405020304" pitchFamily="18" charset="-78"/>
              </a:rPr>
              <a:t>Concepts</a:t>
            </a:r>
          </a:p>
          <a:p>
            <a:endParaRPr lang="en-US" sz="2800" dirty="0" smtClean="0">
              <a:latin typeface="Andalus" panose="02020603050405020304" pitchFamily="18" charset="-78"/>
              <a:cs typeface="Andalus" panose="02020603050405020304" pitchFamily="18" charset="-78"/>
            </a:endParaRPr>
          </a:p>
          <a:p>
            <a:r>
              <a:rPr lang="en-US" sz="2800" dirty="0" smtClean="0">
                <a:latin typeface="Vijaya" panose="020B0604020202020204" pitchFamily="34" charset="0"/>
                <a:cs typeface="Vijaya" panose="020B0604020202020204" pitchFamily="34" charset="0"/>
              </a:rPr>
              <a:t>Amirhossein Basekhavat _ Surgery student</a:t>
            </a:r>
            <a:endParaRPr lang="en-US" sz="2800" dirty="0">
              <a:latin typeface="Vijaya" panose="020B0604020202020204" pitchFamily="34" charset="0"/>
              <a:cs typeface="Vijaya" panose="020B0604020202020204" pitchFamily="34"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161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86603" y="207313"/>
            <a:ext cx="5732060" cy="584775"/>
          </a:xfrm>
          <a:prstGeom prst="rect">
            <a:avLst/>
          </a:prstGeom>
          <a:noFill/>
        </p:spPr>
        <p:txBody>
          <a:bodyPr wrap="square" rtlCol="0">
            <a:spAutoFit/>
          </a:bodyPr>
          <a:lstStyle/>
          <a:p>
            <a:r>
              <a:rPr lang="en-US" sz="3200" dirty="0" smtClean="0">
                <a:solidFill>
                  <a:schemeClr val="tx1"/>
                </a:solidFill>
                <a:effectLst/>
                <a:latin typeface="Times New Roman" panose="02020603050405020304" pitchFamily="18" charset="0"/>
                <a:cs typeface="Times New Roman" panose="02020603050405020304" pitchFamily="18" charset="0"/>
              </a:rPr>
              <a:t>Classification _ </a:t>
            </a:r>
            <a:r>
              <a:rPr lang="en-US" sz="3200" dirty="0" smtClean="0">
                <a:solidFill>
                  <a:srgbClr val="FF0000"/>
                </a:solidFill>
                <a:effectLst/>
                <a:latin typeface="Times New Roman" panose="02020603050405020304" pitchFamily="18" charset="0"/>
                <a:cs typeface="Times New Roman" panose="02020603050405020304" pitchFamily="18" charset="0"/>
              </a:rPr>
              <a:t>False Aneurysm    </a:t>
            </a:r>
            <a:endParaRPr lang="en-US" sz="3200" dirty="0">
              <a:solidFill>
                <a:srgbClr val="FF0000"/>
              </a:solidFill>
              <a:effectLst/>
              <a:latin typeface="Times New Roman" panose="02020603050405020304" pitchFamily="18" charset="0"/>
              <a:cs typeface="Times New Roman" panose="02020603050405020304" pitchFamily="18" charset="0"/>
            </a:endParaRPr>
          </a:p>
        </p:txBody>
      </p:sp>
      <p:sp>
        <p:nvSpPr>
          <p:cNvPr id="6" name="Title 6"/>
          <p:cNvSpPr>
            <a:spLocks noGrp="1"/>
          </p:cNvSpPr>
          <p:nvPr>
            <p:ph type="body" idx="1"/>
          </p:nvPr>
        </p:nvSpPr>
        <p:spPr>
          <a:xfrm>
            <a:off x="395785" y="792088"/>
            <a:ext cx="11450471" cy="6062202"/>
          </a:xfrm>
        </p:spPr>
        <p:txBody>
          <a:bodyPr>
            <a:noAutofit/>
          </a:bodyPr>
          <a:lstStyle/>
          <a:p>
            <a:pPr algn="l"/>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contained </a:t>
            </a:r>
            <a:r>
              <a:rPr lang="en-US" sz="2400" b="1" dirty="0">
                <a:solidFill>
                  <a:srgbClr val="FF0000"/>
                </a:solidFill>
                <a:latin typeface="Times New Roman" panose="02020603050405020304" pitchFamily="18" charset="0"/>
                <a:cs typeface="Times New Roman" panose="02020603050405020304" pitchFamily="18" charset="0"/>
              </a:rPr>
              <a:t>rupture</a:t>
            </a:r>
            <a:r>
              <a:rPr lang="en-US" sz="2400" dirty="0">
                <a:latin typeface="Times New Roman" panose="02020603050405020304" pitchFamily="18" charset="0"/>
                <a:cs typeface="Times New Roman" panose="02020603050405020304" pitchFamily="18" charset="0"/>
              </a:rPr>
              <a:t> where blood escapes the vessel and forms a surrounding hematoma that still communicates with the lumen</a:t>
            </a:r>
            <a:r>
              <a:rPr lang="en-US" sz="2400" dirty="0" smtClean="0">
                <a:latin typeface="Times New Roman" panose="02020603050405020304" pitchFamily="18" charset="0"/>
                <a:cs typeface="Times New Roman" panose="02020603050405020304" pitchFamily="18" charset="0"/>
              </a:rPr>
              <a:t>.</a:t>
            </a:r>
          </a:p>
          <a:p>
            <a:pPr algn="l"/>
            <a:endParaRPr lang="en-US" sz="2400" dirty="0">
              <a:latin typeface="Times New Roman" panose="02020603050405020304" pitchFamily="18" charset="0"/>
              <a:cs typeface="Times New Roman" panose="02020603050405020304" pitchFamily="18" charset="0"/>
            </a:endParaRPr>
          </a:p>
          <a:p>
            <a:pPr marL="342900" indent="-342900" algn="l">
              <a:buSzPct val="1400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Femoral </a:t>
            </a:r>
            <a:r>
              <a:rPr lang="en-US" sz="2400" dirty="0">
                <a:latin typeface="Times New Roman" panose="02020603050405020304" pitchFamily="18" charset="0"/>
                <a:cs typeface="Times New Roman" panose="02020603050405020304" pitchFamily="18" charset="0"/>
              </a:rPr>
              <a:t>Artery Pseudoaneurysm after </a:t>
            </a:r>
            <a:r>
              <a:rPr lang="en-US" sz="2400" b="1" u="sng" dirty="0" smtClean="0">
                <a:solidFill>
                  <a:srgbClr val="FF0000"/>
                </a:solidFill>
                <a:latin typeface="Times New Roman" panose="02020603050405020304" pitchFamily="18" charset="0"/>
                <a:cs typeface="Times New Roman" panose="02020603050405020304" pitchFamily="18" charset="0"/>
              </a:rPr>
              <a:t>Catheterization</a:t>
            </a:r>
            <a:endParaRPr lang="en-US" sz="2400" b="1" u="sng" dirty="0">
              <a:solidFill>
                <a:srgbClr val="FF0000"/>
              </a:solidFill>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Arterial wall </a:t>
            </a:r>
            <a:r>
              <a:rPr lang="en-US" b="1" dirty="0" smtClean="0">
                <a:latin typeface="Times New Roman" panose="02020603050405020304" pitchFamily="18" charset="0"/>
                <a:cs typeface="Times New Roman" panose="02020603050405020304" pitchFamily="18" charset="0"/>
              </a:rPr>
              <a:t>puncture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during catheter insertion/removal → blood leakage </a:t>
            </a:r>
            <a:endParaRPr lang="en-US" dirty="0" smtClean="0">
              <a:latin typeface="Times New Roman" panose="02020603050405020304" pitchFamily="18" charset="0"/>
              <a:cs typeface="Times New Roman" panose="02020603050405020304" pitchFamily="18" charset="0"/>
            </a:endParaRPr>
          </a:p>
          <a:p>
            <a:pPr marL="342900" indent="-342900" algn="l">
              <a:buSzPct val="140000"/>
              <a:buFont typeface="Arial" panose="020B0604020202020204" pitchFamily="34" charset="0"/>
              <a:buChar char="•"/>
            </a:pPr>
            <a:r>
              <a:rPr lang="en-US" sz="2400" b="1" u="sng" dirty="0" smtClean="0">
                <a:solidFill>
                  <a:srgbClr val="FF0000"/>
                </a:solidFill>
                <a:latin typeface="Times New Roman" panose="02020603050405020304" pitchFamily="18" charset="0"/>
                <a:cs typeface="Times New Roman" panose="02020603050405020304" pitchFamily="18" charset="0"/>
              </a:rPr>
              <a:t>Traumatic</a:t>
            </a:r>
            <a:r>
              <a:rPr lang="en-US" sz="2400" dirty="0" smtClean="0">
                <a:latin typeface="Times New Roman" panose="02020603050405020304" pitchFamily="18" charset="0"/>
                <a:cs typeface="Times New Roman" panose="02020603050405020304" pitchFamily="18" charset="0"/>
              </a:rPr>
              <a:t> Pseudoaneurysm</a:t>
            </a:r>
            <a:endParaRPr lang="en-US" sz="2400"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Penetrating or </a:t>
            </a:r>
            <a:r>
              <a:rPr lang="en-US" b="1" dirty="0" smtClean="0">
                <a:latin typeface="Times New Roman" panose="02020603050405020304" pitchFamily="18" charset="0"/>
                <a:cs typeface="Times New Roman" panose="02020603050405020304" pitchFamily="18" charset="0"/>
              </a:rPr>
              <a:t>blunt trauma </a:t>
            </a:r>
            <a:r>
              <a:rPr lang="en-US" dirty="0">
                <a:latin typeface="Times New Roman" panose="02020603050405020304" pitchFamily="18" charset="0"/>
                <a:cs typeface="Times New Roman" panose="02020603050405020304" pitchFamily="18" charset="0"/>
              </a:rPr>
              <a:t>→ partial arterial wall disruption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creation of a pulsatile cavity connected to the vessel</a:t>
            </a:r>
            <a:r>
              <a:rPr lang="en-US"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lgn="l">
              <a:buSzPct val="140000"/>
              <a:buFont typeface="Arial" panose="020B0604020202020204" pitchFamily="34" charset="0"/>
              <a:buChar char="•"/>
            </a:pPr>
            <a:r>
              <a:rPr lang="en-US" sz="2400" b="1" u="sng" dirty="0" smtClean="0">
                <a:solidFill>
                  <a:srgbClr val="FF0000"/>
                </a:solidFill>
                <a:latin typeface="Times New Roman" panose="02020603050405020304" pitchFamily="18" charset="0"/>
                <a:cs typeface="Times New Roman" panose="02020603050405020304" pitchFamily="18" charset="0"/>
              </a:rPr>
              <a:t>Infected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(Mycotic) </a:t>
            </a:r>
            <a:r>
              <a:rPr lang="en-US" sz="2400" dirty="0" smtClean="0">
                <a:latin typeface="Times New Roman" panose="02020603050405020304" pitchFamily="18" charset="0"/>
                <a:cs typeface="Times New Roman" panose="02020603050405020304" pitchFamily="18" charset="0"/>
              </a:rPr>
              <a:t>Pseudoaneurysm</a:t>
            </a:r>
            <a:endParaRPr lang="en-US" sz="2400" dirty="0">
              <a:latin typeface="Times New Roman" panose="02020603050405020304" pitchFamily="18" charset="0"/>
              <a:cs typeface="Times New Roman" panose="02020603050405020304" pitchFamily="18" charset="0"/>
            </a:endParaRPr>
          </a:p>
          <a:p>
            <a:pPr algn="l">
              <a:buSzPct val="140000"/>
            </a:pPr>
            <a:r>
              <a:rPr lang="en-US" dirty="0" smtClean="0">
                <a:latin typeface="Times New Roman" panose="02020603050405020304" pitchFamily="18" charset="0"/>
                <a:cs typeface="Times New Roman" panose="02020603050405020304" pitchFamily="18" charset="0"/>
              </a:rPr>
              <a:t>Infection </a:t>
            </a:r>
            <a:r>
              <a:rPr lang="en-US" dirty="0">
                <a:latin typeface="Times New Roman" panose="02020603050405020304" pitchFamily="18" charset="0"/>
                <a:cs typeface="Times New Roman" panose="02020603050405020304" pitchFamily="18" charset="0"/>
              </a:rPr>
              <a:t>(e.g., Staphylococcus aureus) → enzymatic destruction of the arterial wall → localized rupture </a:t>
            </a:r>
            <a:endParaRPr lang="en-US" dirty="0" smtClean="0">
              <a:latin typeface="Times New Roman" panose="02020603050405020304" pitchFamily="18" charset="0"/>
              <a:cs typeface="Times New Roman" panose="02020603050405020304" pitchFamily="18" charset="0"/>
            </a:endParaRPr>
          </a:p>
          <a:p>
            <a:pPr marL="342900" indent="-342900" algn="l">
              <a:buSzPct val="140000"/>
              <a:buFont typeface="Arial" panose="020B0604020202020204" pitchFamily="34" charset="0"/>
              <a:buChar char="•"/>
            </a:pPr>
            <a:r>
              <a:rPr lang="en-US" sz="2400" b="1" u="sng" dirty="0" smtClean="0">
                <a:solidFill>
                  <a:srgbClr val="FF0000"/>
                </a:solidFill>
                <a:latin typeface="Times New Roman" panose="02020603050405020304" pitchFamily="18" charset="0"/>
                <a:cs typeface="Times New Roman" panose="02020603050405020304" pitchFamily="18" charset="0"/>
              </a:rPr>
              <a:t>Anastomotic</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Pseudoaneurysm (Post‑surgical</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l"/>
            <a:r>
              <a:rPr lang="en-US" b="1" dirty="0" smtClean="0">
                <a:latin typeface="Times New Roman" panose="02020603050405020304" pitchFamily="18" charset="0"/>
                <a:cs typeface="Times New Roman" panose="02020603050405020304" pitchFamily="18" charset="0"/>
              </a:rPr>
              <a:t>Leakage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a vascular anastomosis site → extravasated blood confined by surrounding tissues → formation of a cavity that communicates with the arterial lumen.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426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idx="1"/>
          </p:nvPr>
        </p:nvSpPr>
        <p:spPr>
          <a:xfrm>
            <a:off x="259306" y="185774"/>
            <a:ext cx="6878473"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Classification _ Saccular vs Fusiform</a:t>
            </a:r>
            <a:endParaRPr lang="en-US" sz="32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586851" y="1057152"/>
            <a:ext cx="11274187" cy="7385519"/>
          </a:xfrm>
        </p:spPr>
        <p:txBody>
          <a:bodyPr>
            <a:normAutofit fontScale="90000"/>
          </a:bodyPr>
          <a:lstStyle/>
          <a:p>
            <a:pPr algn="l"/>
            <a:r>
              <a:rPr lang="en-US" sz="2400" b="1" dirty="0" smtClean="0">
                <a:solidFill>
                  <a:srgbClr val="FFC000"/>
                </a:solidFill>
                <a:latin typeface="Times New Roman" panose="02020603050405020304" pitchFamily="18" charset="0"/>
                <a:cs typeface="Times New Roman" panose="02020603050405020304" pitchFamily="18" charset="0"/>
              </a:rPr>
              <a:t>Fusiform</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Chronic </a:t>
            </a:r>
            <a:r>
              <a:rPr lang="en-US" sz="2400" b="1" dirty="0">
                <a:latin typeface="Times New Roman" panose="02020603050405020304" pitchFamily="18" charset="0"/>
                <a:cs typeface="Times New Roman" panose="02020603050405020304" pitchFamily="18" charset="0"/>
              </a:rPr>
              <a:t>processes</a:t>
            </a:r>
            <a:r>
              <a:rPr lang="en-US" sz="2400" dirty="0">
                <a:latin typeface="Times New Roman" panose="02020603050405020304" pitchFamily="18" charset="0"/>
                <a:cs typeface="Times New Roman" panose="02020603050405020304" pitchFamily="18" charset="0"/>
              </a:rPr>
              <a:t> that weaken an entire vascular segment</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a:solidFill>
                  <a:srgbClr val="00B0F0"/>
                </a:solidFill>
                <a:latin typeface="Times New Roman" panose="02020603050405020304" pitchFamily="18" charset="0"/>
                <a:cs typeface="Times New Roman" panose="02020603050405020304" pitchFamily="18" charset="0"/>
              </a:rPr>
              <a:t>Atherosclerosis</a:t>
            </a:r>
            <a:r>
              <a:rPr lang="en-US" sz="2400" dirty="0">
                <a:solidFill>
                  <a:schemeClr val="tx1"/>
                </a:solidFill>
                <a:latin typeface="Times New Roman" panose="02020603050405020304" pitchFamily="18" charset="0"/>
                <a:cs typeface="Times New Roman" panose="02020603050405020304" pitchFamily="18" charset="0"/>
              </a:rPr>
              <a:t> _ </a:t>
            </a:r>
            <a:r>
              <a:rPr lang="en-US" sz="2400" dirty="0">
                <a:solidFill>
                  <a:srgbClr val="00B0F0"/>
                </a:solidFill>
                <a:latin typeface="Times New Roman" panose="02020603050405020304" pitchFamily="18" charset="0"/>
                <a:cs typeface="Times New Roman" panose="02020603050405020304" pitchFamily="18" charset="0"/>
              </a:rPr>
              <a:t>Connective tissue disorders</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b="1" dirty="0" smtClean="0">
                <a:solidFill>
                  <a:srgbClr val="FFC000"/>
                </a:solidFill>
                <a:latin typeface="Times New Roman" panose="02020603050405020304" pitchFamily="18" charset="0"/>
                <a:cs typeface="Times New Roman" panose="02020603050405020304" pitchFamily="18" charset="0"/>
              </a:rPr>
              <a:t>Saccular</a:t>
            </a:r>
            <a:r>
              <a:rPr lang="en-US" sz="2400" b="1" dirty="0" smtClean="0">
                <a:solidFill>
                  <a:schemeClr val="tx1"/>
                </a:solidFill>
                <a:latin typeface="Times New Roman" panose="02020603050405020304" pitchFamily="18" charset="0"/>
                <a:cs typeface="Times New Roman" panose="02020603050405020304" pitchFamily="18" charset="0"/>
              </a:rPr>
              <a:t>: Localized </a:t>
            </a:r>
            <a:r>
              <a:rPr lang="en-US" sz="2400" dirty="0">
                <a:solidFill>
                  <a:schemeClr val="tx1"/>
                </a:solidFill>
                <a:latin typeface="Times New Roman" panose="02020603050405020304" pitchFamily="18" charset="0"/>
                <a:cs typeface="Times New Roman" panose="02020603050405020304" pitchFamily="18" charset="0"/>
              </a:rPr>
              <a:t>defect in the vessel wall: </a:t>
            </a:r>
            <a:r>
              <a:rPr lang="en-US" sz="2400" dirty="0">
                <a:solidFill>
                  <a:srgbClr val="00B0F0"/>
                </a:solidFill>
                <a:latin typeface="Times New Roman" panose="02020603050405020304" pitchFamily="18" charset="0"/>
                <a:cs typeface="Times New Roman" panose="02020603050405020304" pitchFamily="18" charset="0"/>
              </a:rPr>
              <a:t>infection or </a:t>
            </a:r>
            <a:r>
              <a:rPr lang="en-US" sz="2400" dirty="0" smtClean="0">
                <a:solidFill>
                  <a:srgbClr val="00B0F0"/>
                </a:solidFill>
                <a:latin typeface="Times New Roman" panose="02020603050405020304" pitchFamily="18" charset="0"/>
                <a:cs typeface="Times New Roman" panose="02020603050405020304" pitchFamily="18" charset="0"/>
              </a:rPr>
              <a:t>trauma</a:t>
            </a:r>
            <a:r>
              <a:rPr lang="en-US" sz="2400" dirty="0" smtClean="0">
                <a:solidFill>
                  <a:schemeClr val="tx1"/>
                </a:solidFill>
                <a:latin typeface="Times New Roman" panose="02020603050405020304" pitchFamily="18" charset="0"/>
                <a:cs typeface="Times New Roman" panose="02020603050405020304" pitchFamily="18" charset="0"/>
              </a:rPr>
              <a:t>, Certain </a:t>
            </a:r>
            <a:r>
              <a:rPr lang="en-US" sz="2400" dirty="0">
                <a:solidFill>
                  <a:schemeClr val="tx1"/>
                </a:solidFill>
                <a:latin typeface="Times New Roman" panose="02020603050405020304" pitchFamily="18" charset="0"/>
                <a:cs typeface="Times New Roman" panose="02020603050405020304" pitchFamily="18" charset="0"/>
              </a:rPr>
              <a:t>congenital or degenerative </a:t>
            </a:r>
            <a:r>
              <a:rPr lang="en-US" sz="2400" dirty="0" smtClean="0">
                <a:solidFill>
                  <a:schemeClr val="tx1"/>
                </a:solidFill>
                <a:latin typeface="Times New Roman" panose="02020603050405020304" pitchFamily="18" charset="0"/>
                <a:cs typeface="Times New Roman" panose="02020603050405020304" pitchFamily="18" charset="0"/>
              </a:rPr>
              <a:t>lesions, Vascular </a:t>
            </a:r>
            <a:r>
              <a:rPr lang="en-US" sz="2400" dirty="0">
                <a:solidFill>
                  <a:schemeClr val="tx1"/>
                </a:solidFill>
                <a:latin typeface="Times New Roman" panose="02020603050405020304" pitchFamily="18" charset="0"/>
                <a:cs typeface="Times New Roman" panose="02020603050405020304" pitchFamily="18" charset="0"/>
              </a:rPr>
              <a:t>branch points and regions of high hemodynamic </a:t>
            </a:r>
            <a:r>
              <a:rPr lang="en-US" sz="2400" dirty="0" smtClean="0">
                <a:solidFill>
                  <a:schemeClr val="tx1"/>
                </a:solidFill>
                <a:latin typeface="Times New Roman" panose="02020603050405020304" pitchFamily="18" charset="0"/>
                <a:cs typeface="Times New Roman" panose="02020603050405020304" pitchFamily="18" charset="0"/>
              </a:rPr>
              <a:t>stress(Berry – most common cause of subarachnoid hemorrhage)</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The </a:t>
            </a:r>
            <a:r>
              <a:rPr lang="en-US" sz="2400" dirty="0">
                <a:solidFill>
                  <a:schemeClr val="tx1"/>
                </a:solidFill>
                <a:latin typeface="Times New Roman" panose="02020603050405020304" pitchFamily="18" charset="0"/>
                <a:cs typeface="Times New Roman" panose="02020603050405020304" pitchFamily="18" charset="0"/>
              </a:rPr>
              <a:t>risk of rupture depends on multiple </a:t>
            </a:r>
            <a:r>
              <a:rPr lang="en-US" sz="2400" dirty="0" smtClean="0">
                <a:solidFill>
                  <a:schemeClr val="tx1"/>
                </a:solidFill>
                <a:latin typeface="Times New Roman" panose="02020603050405020304" pitchFamily="18" charset="0"/>
                <a:cs typeface="Times New Roman" panose="02020603050405020304" pitchFamily="18" charset="0"/>
              </a:rPr>
              <a:t>factors.</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Size</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Location</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Growth rate</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Etiology</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Hemodynamic stress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Wall thickness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Symptoms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Infection/Inflammation</a:t>
            </a:r>
            <a:br>
              <a:rPr lang="en-US" sz="2400" dirty="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177" y="3425801"/>
            <a:ext cx="5780943" cy="3152420"/>
          </a:xfrm>
          <a:prstGeom prst="rect">
            <a:avLst/>
          </a:prstGeom>
          <a:solidFill>
            <a:srgbClr val="FFFFFF">
              <a:shade val="85000"/>
            </a:srgbClr>
          </a:solidFill>
          <a:ln w="88900" cap="sq">
            <a:solidFill>
              <a:srgbClr val="28282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8696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19" y="164280"/>
            <a:ext cx="8367214" cy="599996"/>
          </a:xfrm>
        </p:spPr>
        <p:txBody>
          <a:bodyPr>
            <a:normAutofit fontScale="90000"/>
          </a:bodyPr>
          <a:lstStyle/>
          <a:p>
            <a:r>
              <a:rPr lang="en-US" sz="3200" b="1" dirty="0" smtClean="0">
                <a:solidFill>
                  <a:schemeClr val="accent4">
                    <a:lumMod val="20000"/>
                    <a:lumOff val="80000"/>
                  </a:schemeClr>
                </a:solidFill>
                <a:latin typeface="Times New Roman" panose="02020603050405020304" pitchFamily="18" charset="0"/>
                <a:cs typeface="Times New Roman" panose="02020603050405020304" pitchFamily="18" charset="0"/>
              </a:rPr>
              <a:t>What mechanisms lead to aneurysm formation ?</a:t>
            </a:r>
            <a:endPar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722195" y="1228816"/>
            <a:ext cx="4955274" cy="5376700"/>
          </a:xfrm>
        </p:spPr>
        <p:txBody>
          <a:bodyPr>
            <a:normAutofit fontScale="92500" lnSpcReduction="20000"/>
          </a:bodyPr>
          <a:lstStyle/>
          <a:p>
            <a:pPr algn="l"/>
            <a:r>
              <a:rPr lang="en-US" sz="2200" b="1" dirty="0" smtClean="0">
                <a:solidFill>
                  <a:srgbClr val="00B0F0"/>
                </a:solidFill>
                <a:latin typeface="Times New Roman" panose="02020603050405020304" pitchFamily="18" charset="0"/>
                <a:cs typeface="Times New Roman" panose="02020603050405020304" pitchFamily="18" charset="0"/>
              </a:rPr>
              <a:t>1- Congenital</a:t>
            </a:r>
            <a:r>
              <a:rPr lang="en-US" dirty="0" smtClean="0">
                <a:solidFill>
                  <a:srgbClr val="00B0F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(10-20 Y/O)</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Turner syndrome (Neural crest migration)</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Poststenotic dilation (Coarctation of Aorta)</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Berry aneurysm (40-60 Y/O)</a:t>
            </a:r>
          </a:p>
          <a:p>
            <a:pPr algn="l">
              <a:buClr>
                <a:schemeClr val="tx1"/>
              </a:buClr>
              <a:buSzPct val="100000"/>
            </a:pPr>
            <a:endParaRPr lang="en-US" sz="1100" dirty="0" smtClean="0">
              <a:latin typeface="Times New Roman" panose="02020603050405020304" pitchFamily="18" charset="0"/>
              <a:cs typeface="Times New Roman" panose="02020603050405020304" pitchFamily="18" charset="0"/>
            </a:endParaRPr>
          </a:p>
          <a:p>
            <a:pPr algn="l">
              <a:buClr>
                <a:schemeClr val="tx1"/>
              </a:buClr>
              <a:buSzPct val="100000"/>
            </a:pPr>
            <a:r>
              <a:rPr lang="en-US" sz="2200" b="1" dirty="0" smtClean="0">
                <a:solidFill>
                  <a:srgbClr val="00B0F0"/>
                </a:solidFill>
                <a:latin typeface="Times New Roman" panose="02020603050405020304" pitchFamily="18" charset="0"/>
                <a:cs typeface="Times New Roman" panose="02020603050405020304" pitchFamily="18" charset="0"/>
              </a:rPr>
              <a:t>2- Abnormality of connective tissue</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Marfan Syn (20-40)</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Ehlers-</a:t>
            </a:r>
            <a:r>
              <a:rPr lang="en-US" dirty="0" err="1" smtClean="0">
                <a:latin typeface="Times New Roman" panose="02020603050405020304" pitchFamily="18" charset="0"/>
                <a:cs typeface="Times New Roman" panose="02020603050405020304" pitchFamily="18" charset="0"/>
              </a:rPr>
              <a:t>Danlos</a:t>
            </a:r>
            <a:r>
              <a:rPr lang="en-US" dirty="0" smtClean="0">
                <a:latin typeface="Times New Roman" panose="02020603050405020304" pitchFamily="18" charset="0"/>
                <a:cs typeface="Times New Roman" panose="02020603050405020304" pitchFamily="18" charset="0"/>
              </a:rPr>
              <a:t> Syn</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Cystic medial necrosis (HTN-Aging)</a:t>
            </a:r>
          </a:p>
          <a:p>
            <a:pPr algn="l">
              <a:buClr>
                <a:schemeClr val="tx1"/>
              </a:buClr>
              <a:buSzPct val="100000"/>
            </a:pPr>
            <a:endParaRPr lang="en-US" sz="1100" dirty="0" smtClean="0">
              <a:latin typeface="Times New Roman" panose="02020603050405020304" pitchFamily="18" charset="0"/>
              <a:cs typeface="Times New Roman" panose="02020603050405020304" pitchFamily="18" charset="0"/>
            </a:endParaRPr>
          </a:p>
          <a:p>
            <a:pPr algn="l">
              <a:buClr>
                <a:schemeClr val="tx1"/>
              </a:buClr>
              <a:buSzPct val="100000"/>
            </a:pPr>
            <a:r>
              <a:rPr lang="en-US" sz="2200" b="1" dirty="0" smtClean="0">
                <a:solidFill>
                  <a:srgbClr val="00B0F0"/>
                </a:solidFill>
                <a:latin typeface="Times New Roman" panose="02020603050405020304" pitchFamily="18" charset="0"/>
                <a:cs typeface="Times New Roman" panose="02020603050405020304" pitchFamily="18" charset="0"/>
              </a:rPr>
              <a:t>3- Infection</a:t>
            </a:r>
          </a:p>
          <a:p>
            <a:pPr marL="342900" indent="-342900" algn="l">
              <a:buClr>
                <a:schemeClr val="tx1"/>
              </a:buClr>
              <a:buSzPct val="100000"/>
              <a:buFont typeface="Wingdings" panose="05000000000000000000" pitchFamily="2" charset="2"/>
              <a:buChar char="§"/>
            </a:pPr>
            <a:r>
              <a:rPr lang="en-US" dirty="0" err="1" smtClean="0">
                <a:latin typeface="Times New Roman" panose="02020603050405020304" pitchFamily="18" charset="0"/>
                <a:cs typeface="Times New Roman" panose="02020603050405020304" pitchFamily="18" charset="0"/>
              </a:rPr>
              <a:t>Mycotic</a:t>
            </a:r>
            <a:r>
              <a:rPr lang="en-US" dirty="0" smtClean="0">
                <a:latin typeface="Times New Roman" panose="02020603050405020304" pitchFamily="18" charset="0"/>
                <a:cs typeface="Times New Roman" panose="02020603050405020304" pitchFamily="18" charset="0"/>
              </a:rPr>
              <a:t> aneurysm</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Posttraumatic (</a:t>
            </a:r>
            <a:r>
              <a:rPr lang="en-US" dirty="0" err="1" smtClean="0">
                <a:latin typeface="Times New Roman" panose="02020603050405020304" pitchFamily="18" charset="0"/>
                <a:cs typeface="Times New Roman" panose="02020603050405020304" pitchFamily="18" charset="0"/>
              </a:rPr>
              <a:t>Catather</a:t>
            </a:r>
            <a:r>
              <a:rPr lang="en-US" dirty="0" smtClean="0">
                <a:latin typeface="Times New Roman" panose="02020603050405020304" pitchFamily="18" charset="0"/>
                <a:cs typeface="Times New Roman" panose="02020603050405020304" pitchFamily="18" charset="0"/>
              </a:rPr>
              <a:t>-Gun-Surgery- Graft - Anastomotic aneurysm)</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Infection of existing aneurysm</a:t>
            </a:r>
          </a:p>
          <a:p>
            <a:pPr algn="l">
              <a:buClr>
                <a:schemeClr val="tx1"/>
              </a:buClr>
              <a:buSzPct val="100000"/>
            </a:pPr>
            <a:endParaRPr lang="en-US" sz="2200" b="1" dirty="0">
              <a:latin typeface="Times New Roman" panose="02020603050405020304" pitchFamily="18" charset="0"/>
              <a:cs typeface="Times New Roman" panose="02020603050405020304" pitchFamily="18" charset="0"/>
            </a:endParaRPr>
          </a:p>
        </p:txBody>
      </p:sp>
      <p:sp>
        <p:nvSpPr>
          <p:cNvPr id="4" name="Text Placeholder 2"/>
          <p:cNvSpPr txBox="1">
            <a:spLocks/>
          </p:cNvSpPr>
          <p:nvPr/>
        </p:nvSpPr>
        <p:spPr>
          <a:xfrm>
            <a:off x="6743132" y="1228816"/>
            <a:ext cx="5266898" cy="53767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sz="2200" b="1" dirty="0" smtClean="0">
                <a:solidFill>
                  <a:srgbClr val="00B0F0"/>
                </a:solidFill>
                <a:latin typeface="Times New Roman" panose="02020603050405020304" pitchFamily="18" charset="0"/>
                <a:cs typeface="Times New Roman" panose="02020603050405020304" pitchFamily="18" charset="0"/>
              </a:rPr>
              <a:t>4- inflammatory</a:t>
            </a:r>
            <a:r>
              <a:rPr lang="en-US" sz="2200" dirty="0" smtClean="0">
                <a:solidFill>
                  <a:srgbClr val="00B0F0"/>
                </a:solidFill>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(Female)</a:t>
            </a:r>
            <a:endParaRPr lang="en-US" dirty="0" smtClean="0">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Takayasu Arteritis (15-40 Y/O)</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Giant cell Arteritis (Temporal-Ophthalmic-thoracic A _ 50&lt; )</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Poly Arteritis Nodosa (40-60Y/O – Renal-</a:t>
            </a:r>
            <a:r>
              <a:rPr lang="en-US" dirty="0" err="1" smtClean="0">
                <a:latin typeface="Times New Roman" panose="02020603050405020304" pitchFamily="18" charset="0"/>
                <a:cs typeface="Times New Roman" panose="02020603050405020304" pitchFamily="18" charset="0"/>
              </a:rPr>
              <a:t>Mesentric</a:t>
            </a:r>
            <a:r>
              <a:rPr lang="en-US" dirty="0" smtClean="0">
                <a:latin typeface="Times New Roman" panose="02020603050405020304" pitchFamily="18" charset="0"/>
                <a:cs typeface="Times New Roman" panose="02020603050405020304" pitchFamily="18" charset="0"/>
              </a:rPr>
              <a:t>-Hepatic)</a:t>
            </a:r>
          </a:p>
          <a:p>
            <a:pPr marL="342900" indent="-342900" algn="l">
              <a:buClr>
                <a:schemeClr val="tx1"/>
              </a:buClr>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Sys Lupus Erythematosus (cerebral-Coronary)</a:t>
            </a:r>
          </a:p>
          <a:p>
            <a:pPr algn="l">
              <a:buClr>
                <a:schemeClr val="tx1"/>
              </a:buClr>
              <a:buSzPct val="100000"/>
            </a:pPr>
            <a:endParaRPr lang="en-US" sz="1100"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1100" dirty="0" smtClean="0">
              <a:latin typeface="Times New Roman" panose="02020603050405020304" pitchFamily="18" charset="0"/>
              <a:cs typeface="Times New Roman" panose="02020603050405020304" pitchFamily="18" charset="0"/>
            </a:endParaRPr>
          </a:p>
          <a:p>
            <a:pPr algn="l">
              <a:buClr>
                <a:schemeClr val="tx1"/>
              </a:buClr>
              <a:buSzPct val="100000"/>
            </a:pPr>
            <a:r>
              <a:rPr lang="en-US" sz="2200" b="1" dirty="0">
                <a:solidFill>
                  <a:srgbClr val="00B0F0"/>
                </a:solidFill>
                <a:latin typeface="Times New Roman" panose="02020603050405020304" pitchFamily="18" charset="0"/>
                <a:cs typeface="Times New Roman" panose="02020603050405020304" pitchFamily="18" charset="0"/>
              </a:rPr>
              <a:t>5</a:t>
            </a:r>
            <a:r>
              <a:rPr lang="en-US" sz="2200" b="1" dirty="0" smtClean="0">
                <a:solidFill>
                  <a:srgbClr val="00B0F0"/>
                </a:solidFill>
                <a:latin typeface="Times New Roman" panose="02020603050405020304" pitchFamily="18" charset="0"/>
                <a:cs typeface="Times New Roman" panose="02020603050405020304" pitchFamily="18" charset="0"/>
              </a:rPr>
              <a:t>- Atherosclerosis </a:t>
            </a:r>
            <a:r>
              <a:rPr lang="en-US" sz="2200" dirty="0" smtClean="0">
                <a:latin typeface="Times New Roman" panose="02020603050405020304" pitchFamily="18" charset="0"/>
                <a:cs typeface="Times New Roman" panose="02020603050405020304" pitchFamily="18" charset="0"/>
              </a:rPr>
              <a:t>(most common)</a:t>
            </a:r>
            <a:endParaRPr lang="en-US" sz="2200" b="1"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1100" dirty="0" smtClean="0">
              <a:latin typeface="Times New Roman" panose="02020603050405020304" pitchFamily="18" charset="0"/>
              <a:cs typeface="Times New Roman" panose="02020603050405020304" pitchFamily="18" charset="0"/>
            </a:endParaRPr>
          </a:p>
          <a:p>
            <a:pPr algn="l">
              <a:buClr>
                <a:schemeClr val="tx1"/>
              </a:buClr>
              <a:buSzPct val="100000"/>
            </a:pPr>
            <a:r>
              <a:rPr lang="en-US" sz="2200" b="1" dirty="0">
                <a:solidFill>
                  <a:srgbClr val="00B0F0"/>
                </a:solidFill>
                <a:latin typeface="Times New Roman" panose="02020603050405020304" pitchFamily="18" charset="0"/>
                <a:cs typeface="Times New Roman" panose="02020603050405020304" pitchFamily="18" charset="0"/>
              </a:rPr>
              <a:t>6</a:t>
            </a:r>
            <a:r>
              <a:rPr lang="en-US" sz="2200" b="1" dirty="0" smtClean="0">
                <a:solidFill>
                  <a:srgbClr val="00B0F0"/>
                </a:solidFill>
                <a:latin typeface="Times New Roman" panose="02020603050405020304" pitchFamily="18" charset="0"/>
                <a:cs typeface="Times New Roman" panose="02020603050405020304" pitchFamily="18" charset="0"/>
              </a:rPr>
              <a:t>- Dissection</a:t>
            </a:r>
          </a:p>
          <a:p>
            <a:pPr algn="l">
              <a:buClr>
                <a:schemeClr val="tx1"/>
              </a:buClr>
              <a:buSzPct val="100000"/>
            </a:pPr>
            <a:r>
              <a:rPr lang="en-US" sz="2200" b="1" dirty="0" smtClean="0">
                <a:solidFill>
                  <a:srgbClr val="00B0F0"/>
                </a:solidFill>
                <a:latin typeface="Times New Roman" panose="02020603050405020304" pitchFamily="18" charset="0"/>
                <a:cs typeface="Times New Roman" panose="02020603050405020304" pitchFamily="18" charset="0"/>
              </a:rPr>
              <a:t>7- Hemodynamic</a:t>
            </a:r>
            <a:endParaRPr lang="en-US" sz="2200" b="1" dirty="0">
              <a:solidFill>
                <a:srgbClr val="00B0F0"/>
              </a:solidFill>
              <a:latin typeface="Times New Roman" panose="02020603050405020304" pitchFamily="18" charset="0"/>
              <a:cs typeface="Times New Roman" panose="02020603050405020304" pitchFamily="18" charset="0"/>
            </a:endParaRPr>
          </a:p>
          <a:p>
            <a:pPr algn="l">
              <a:buClr>
                <a:schemeClr val="tx1"/>
              </a:buClr>
              <a:buSzPct val="100000"/>
            </a:pPr>
            <a:endParaRPr lang="en-US" sz="2200" b="1"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68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1820" y="980561"/>
            <a:ext cx="8244383" cy="5529422"/>
          </a:xfrm>
        </p:spPr>
        <p:txBody>
          <a:bodyPr>
            <a:noAutofit/>
          </a:bodyPr>
          <a:lstStyle/>
          <a:p>
            <a:pPr algn="l"/>
            <a:r>
              <a:rPr lang="en-US" sz="2000" b="1" dirty="0">
                <a:solidFill>
                  <a:schemeClr val="tx1"/>
                </a:solidFill>
                <a:latin typeface="Times New Roman" panose="02020603050405020304" pitchFamily="18" charset="0"/>
                <a:cs typeface="Times New Roman" panose="02020603050405020304" pitchFamily="18" charset="0"/>
              </a:rPr>
              <a:t>Main mechanism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intrinsic </a:t>
            </a:r>
            <a:r>
              <a:rPr lang="en-US" sz="2000" dirty="0">
                <a:solidFill>
                  <a:schemeClr val="tx1"/>
                </a:solidFill>
                <a:latin typeface="Times New Roman" panose="02020603050405020304" pitchFamily="18" charset="0"/>
                <a:cs typeface="Times New Roman" panose="02020603050405020304" pitchFamily="18" charset="0"/>
              </a:rPr>
              <a:t>weakness of the vessel wall due to defective extracellular matrix</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Marfan syndrome</a:t>
            </a:r>
            <a:r>
              <a:rPr lang="en-US" sz="2000" dirty="0" smtClean="0">
                <a:solidFill>
                  <a:schemeClr val="tx1"/>
                </a:solidFill>
                <a:latin typeface="Times New Roman" panose="02020603050405020304" pitchFamily="18" charset="0"/>
                <a:cs typeface="Times New Roman" panose="02020603050405020304" pitchFamily="18" charset="0"/>
              </a:rPr>
              <a:t>: </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fibrillin-1 </a:t>
            </a:r>
            <a:r>
              <a:rPr lang="en-US" sz="2000" dirty="0">
                <a:solidFill>
                  <a:schemeClr val="tx1"/>
                </a:solidFill>
                <a:latin typeface="Times New Roman" panose="02020603050405020304" pitchFamily="18" charset="0"/>
                <a:cs typeface="Times New Roman" panose="02020603050405020304" pitchFamily="18" charset="0"/>
              </a:rPr>
              <a:t>defect </a:t>
            </a:r>
            <a:r>
              <a:rPr lang="en-US" sz="2000" dirty="0" smtClean="0">
                <a:solidFill>
                  <a:schemeClr val="tx1"/>
                </a:solidFill>
                <a:latin typeface="Times New Roman" panose="02020603050405020304" pitchFamily="18" charset="0"/>
                <a:cs typeface="Times New Roman" panose="02020603050405020304" pitchFamily="18" charset="0"/>
              </a:rPr>
              <a:t>impairs </a:t>
            </a:r>
            <a:r>
              <a:rPr lang="en-US" sz="2000" dirty="0">
                <a:solidFill>
                  <a:schemeClr val="tx1"/>
                </a:solidFill>
                <a:latin typeface="Times New Roman" panose="02020603050405020304" pitchFamily="18" charset="0"/>
                <a:cs typeface="Times New Roman" panose="02020603050405020304" pitchFamily="18" charset="0"/>
              </a:rPr>
              <a:t>elastic fiber </a:t>
            </a:r>
            <a:r>
              <a:rPr lang="en-US" sz="2000" dirty="0" smtClean="0">
                <a:solidFill>
                  <a:schemeClr val="tx1"/>
                </a:solidFill>
                <a:latin typeface="Times New Roman" panose="02020603050405020304" pitchFamily="18" charset="0"/>
                <a:cs typeface="Times New Roman" panose="02020603050405020304" pitchFamily="18" charset="0"/>
              </a:rPr>
              <a:t>support </a:t>
            </a:r>
            <a:r>
              <a:rPr lang="en-US" sz="2000" dirty="0">
                <a:solidFill>
                  <a:schemeClr val="tx1"/>
                </a:solidFill>
                <a:latin typeface="Times New Roman" panose="02020603050405020304" pitchFamily="18" charset="0"/>
                <a:cs typeface="Times New Roman" panose="02020603050405020304" pitchFamily="18" charset="0"/>
              </a:rPr>
              <a:t>and increases TGF-</a:t>
            </a:r>
            <a:r>
              <a:rPr lang="el-GR" sz="2000" dirty="0">
                <a:solidFill>
                  <a:schemeClr val="tx1"/>
                </a:solidFill>
                <a:latin typeface="Times New Roman" panose="02020603050405020304" pitchFamily="18" charset="0"/>
                <a:cs typeface="Times New Roman" panose="02020603050405020304" pitchFamily="18" charset="0"/>
              </a:rPr>
              <a:t>β </a:t>
            </a:r>
            <a:r>
              <a:rPr lang="en-US" sz="2000" dirty="0" smtClean="0">
                <a:solidFill>
                  <a:schemeClr val="tx1"/>
                </a:solidFill>
                <a:latin typeface="Times New Roman" panose="02020603050405020304" pitchFamily="18" charset="0"/>
                <a:cs typeface="Times New Roman" panose="02020603050405020304" pitchFamily="18" charset="0"/>
              </a:rPr>
              <a:t>signaling </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(increase MMP2,9).</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Ehlers–</a:t>
            </a:r>
            <a:r>
              <a:rPr lang="en-US" sz="2000" b="1" dirty="0" err="1">
                <a:solidFill>
                  <a:schemeClr val="tx1"/>
                </a:solidFill>
                <a:latin typeface="Times New Roman" panose="02020603050405020304" pitchFamily="18" charset="0"/>
                <a:cs typeface="Times New Roman" panose="02020603050405020304" pitchFamily="18" charset="0"/>
              </a:rPr>
              <a:t>Danlos</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syndrome</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defective type </a:t>
            </a:r>
            <a:r>
              <a:rPr lang="en-US" sz="2000" dirty="0">
                <a:solidFill>
                  <a:schemeClr val="tx1"/>
                </a:solidFill>
                <a:latin typeface="Times New Roman" panose="02020603050405020304" pitchFamily="18" charset="0"/>
                <a:cs typeface="Times New Roman" panose="02020603050405020304" pitchFamily="18" charset="0"/>
              </a:rPr>
              <a:t>III </a:t>
            </a:r>
            <a:r>
              <a:rPr lang="en-US" sz="2000" dirty="0" smtClean="0">
                <a:solidFill>
                  <a:schemeClr val="tx1"/>
                </a:solidFill>
                <a:latin typeface="Times New Roman" panose="02020603050405020304" pitchFamily="18" charset="0"/>
                <a:cs typeface="Times New Roman" panose="02020603050405020304" pitchFamily="18" charset="0"/>
              </a:rPr>
              <a:t>collagen </a:t>
            </a:r>
            <a:r>
              <a:rPr lang="en-US" sz="2000" dirty="0">
                <a:solidFill>
                  <a:schemeClr val="tx1"/>
                </a:solidFill>
                <a:latin typeface="Times New Roman" panose="02020603050405020304" pitchFamily="18" charset="0"/>
                <a:cs typeface="Times New Roman" panose="02020603050405020304" pitchFamily="18" charset="0"/>
              </a:rPr>
              <a:t>weakens the arterial wall.</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These abnormalities reduce tensile strength and elastic recoil</a:t>
            </a:r>
            <a:r>
              <a:rPr lang="en-US" sz="2000" dirty="0" smtClean="0">
                <a:solidFill>
                  <a:schemeClr val="tx1"/>
                </a:solidFill>
                <a:latin typeface="Times New Roman" panose="02020603050405020304" pitchFamily="18" charset="0"/>
                <a:cs typeface="Times New Roman" panose="02020603050405020304" pitchFamily="18" charset="0"/>
              </a:rPr>
              <a:t>.</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Final result: the artery becomes structurally weak and prone to dilatation even without </a:t>
            </a:r>
            <a:r>
              <a:rPr lang="en-US" sz="2000" dirty="0" smtClean="0">
                <a:solidFill>
                  <a:schemeClr val="tx1"/>
                </a:solidFill>
                <a:latin typeface="Times New Roman" panose="02020603050405020304" pitchFamily="18" charset="0"/>
                <a:cs typeface="Times New Roman" panose="02020603050405020304" pitchFamily="18" charset="0"/>
              </a:rPr>
              <a:t>severe atherosclerosis.</a:t>
            </a:r>
            <a:br>
              <a:rPr lang="en-US" sz="2000" dirty="0" smtClean="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Usual pattern:</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More often: </a:t>
            </a:r>
            <a:r>
              <a:rPr lang="en-US" sz="2000" b="1" dirty="0">
                <a:solidFill>
                  <a:schemeClr val="tx1"/>
                </a:solidFill>
                <a:latin typeface="Times New Roman" panose="02020603050405020304" pitchFamily="18" charset="0"/>
                <a:cs typeface="Times New Roman" panose="02020603050405020304" pitchFamily="18" charset="0"/>
              </a:rPr>
              <a:t>True </a:t>
            </a:r>
            <a:r>
              <a:rPr lang="en-US" sz="2000" b="1" dirty="0" smtClean="0">
                <a:solidFill>
                  <a:schemeClr val="tx1"/>
                </a:solidFill>
                <a:latin typeface="Times New Roman" panose="02020603050405020304" pitchFamily="18" charset="0"/>
                <a:cs typeface="Times New Roman" panose="02020603050405020304" pitchFamily="18" charset="0"/>
              </a:rPr>
              <a:t>&amp; Fusiform aneurysm</a:t>
            </a:r>
            <a:br>
              <a:rPr lang="en-US" sz="2000" b="1" dirty="0" smtClean="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Location: Ascending aorta – medium size(carotid-renal-iliac-visceral)</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(Can also predispose to dissection and rupture)</a:t>
            </a:r>
          </a:p>
        </p:txBody>
      </p:sp>
      <p:sp>
        <p:nvSpPr>
          <p:cNvPr id="7" name="TextBox 6"/>
          <p:cNvSpPr txBox="1"/>
          <p:nvPr/>
        </p:nvSpPr>
        <p:spPr>
          <a:xfrm>
            <a:off x="271820" y="204717"/>
            <a:ext cx="6441744" cy="584775"/>
          </a:xfrm>
          <a:prstGeom prst="rect">
            <a:avLst/>
          </a:prstGeom>
          <a:noFill/>
        </p:spPr>
        <p:txBody>
          <a:bodyPr wrap="square" rtlCol="0">
            <a:spAutoFit/>
          </a:bodyPr>
          <a:lstStyle/>
          <a:p>
            <a:r>
              <a:rPr lang="en-US" sz="3200" dirty="0" smtClean="0">
                <a:solidFill>
                  <a:srgbClr val="00B0F0"/>
                </a:solidFill>
                <a:latin typeface="Times New Roman" panose="02020603050405020304" pitchFamily="18" charset="0"/>
                <a:cs typeface="Times New Roman" panose="02020603050405020304" pitchFamily="18" charset="0"/>
              </a:rPr>
              <a:t>Connective tissue disorder</a:t>
            </a:r>
            <a:endParaRPr lang="en-US" sz="3200" dirty="0">
              <a:solidFill>
                <a:srgbClr val="00B0F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50997" y1="88411" x2="56410" y2="94792"/>
                        <a14:foregroundMark x1="53276" y1="91667" x2="52422" y2="92188"/>
                        <a14:foregroundMark x1="16809" y1="58984" x2="20228" y2="62891"/>
                        <a14:foregroundMark x1="50997" y1="90885" x2="57550" y2="95313"/>
                      </a14:backgroundRemoval>
                    </a14:imgEffect>
                  </a14:imgLayer>
                </a14:imgProps>
              </a:ext>
              <a:ext uri="{28A0092B-C50C-407E-A947-70E740481C1C}">
                <a14:useLocalDpi xmlns:a14="http://schemas.microsoft.com/office/drawing/2010/main" val="0"/>
              </a:ext>
            </a:extLst>
          </a:blip>
          <a:srcRect r="7112"/>
          <a:stretch/>
        </p:blipFill>
        <p:spPr>
          <a:xfrm>
            <a:off x="8393374" y="-111942"/>
            <a:ext cx="2975212" cy="6969942"/>
          </a:xfrm>
          <a:prstGeom prst="rect">
            <a:avLst/>
          </a:prstGeom>
        </p:spPr>
      </p:pic>
    </p:spTree>
    <p:extLst>
      <p:ext uri="{BB962C8B-B14F-4D97-AF65-F5344CB8AC3E}">
        <p14:creationId xmlns:p14="http://schemas.microsoft.com/office/powerpoint/2010/main" val="480436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idx="1"/>
          </p:nvPr>
        </p:nvSpPr>
        <p:spPr>
          <a:xfrm>
            <a:off x="324389" y="621737"/>
            <a:ext cx="7250117" cy="6065666"/>
          </a:xfrm>
        </p:spPr>
        <p:txBody>
          <a:bodyPr>
            <a:noAutofit/>
          </a:bodyPr>
          <a:lstStyle/>
          <a:p>
            <a:pPr algn="l"/>
            <a:endParaRPr lang="en-US" sz="800" b="1" dirty="0" smtClean="0">
              <a:solidFill>
                <a:schemeClr val="tx1"/>
              </a:solidFill>
              <a:latin typeface="Times New Roman" panose="02020603050405020304" pitchFamily="18" charset="0"/>
              <a:cs typeface="Times New Roman" panose="02020603050405020304" pitchFamily="18" charset="0"/>
            </a:endParaRPr>
          </a:p>
          <a:p>
            <a:pPr algn="l"/>
            <a:r>
              <a:rPr lang="en-US" sz="2000" b="1" dirty="0" smtClean="0">
                <a:solidFill>
                  <a:schemeClr val="tx1"/>
                </a:solidFill>
                <a:latin typeface="Times New Roman" panose="02020603050405020304" pitchFamily="18" charset="0"/>
                <a:cs typeface="Times New Roman" panose="02020603050405020304" pitchFamily="18" charset="0"/>
              </a:rPr>
              <a:t>Main mechanism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infection directly destroys the arterial wall</a:t>
            </a:r>
            <a:r>
              <a:rPr lang="en-US" dirty="0" smtClean="0">
                <a:latin typeface="Times New Roman" panose="02020603050405020304" pitchFamily="18" charset="0"/>
                <a:cs typeface="Times New Roman" panose="02020603050405020304" pitchFamily="18" charset="0"/>
              </a:rPr>
              <a:t>.</a:t>
            </a:r>
          </a:p>
          <a:p>
            <a:pPr algn="l"/>
            <a:endParaRPr lang="en-US" sz="1100" dirty="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Bacteria(Staph aureus/Salmonella/TB) </a:t>
            </a:r>
            <a:r>
              <a:rPr lang="en-US" dirty="0">
                <a:latin typeface="Times New Roman" panose="02020603050405020304" pitchFamily="18" charset="0"/>
                <a:cs typeface="Times New Roman" panose="02020603050405020304" pitchFamily="18" charset="0"/>
              </a:rPr>
              <a:t>infect the vessel wall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Bacterial toxins and intense inflammation cause enzymatic destruction of the media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Final result: rapidly progressive, unstable aneurysm with high rupture risk</a:t>
            </a:r>
            <a:r>
              <a:rPr lang="en-US" dirty="0" smtClean="0">
                <a:latin typeface="Times New Roman" panose="02020603050405020304" pitchFamily="18" charset="0"/>
                <a:cs typeface="Times New Roman" panose="02020603050405020304" pitchFamily="18" charset="0"/>
              </a:rPr>
              <a:t>.</a:t>
            </a:r>
          </a:p>
          <a:p>
            <a:pPr algn="l"/>
            <a:endParaRPr lang="en-US" sz="1000"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Usual pattern:</a:t>
            </a:r>
          </a:p>
          <a:p>
            <a:pPr algn="l"/>
            <a:r>
              <a:rPr lang="en-US" dirty="0">
                <a:latin typeface="Times New Roman" panose="02020603050405020304" pitchFamily="18" charset="0"/>
                <a:cs typeface="Times New Roman" panose="02020603050405020304" pitchFamily="18" charset="0"/>
              </a:rPr>
              <a:t>More often: </a:t>
            </a:r>
            <a:r>
              <a:rPr lang="en-US" dirty="0" smtClean="0">
                <a:latin typeface="Times New Roman" panose="02020603050405020304" pitchFamily="18" charset="0"/>
                <a:cs typeface="Times New Roman" panose="02020603050405020304" pitchFamily="18" charset="0"/>
              </a:rPr>
              <a:t>Pseudoaneurysm &amp; Saccular</a:t>
            </a:r>
          </a:p>
          <a:p>
            <a:pPr algn="l"/>
            <a:endParaRPr lang="en-US" sz="1000" dirty="0" smtClean="0">
              <a:latin typeface="Times New Roman" panose="02020603050405020304" pitchFamily="18" charset="0"/>
              <a:cs typeface="Times New Roman" panose="02020603050405020304" pitchFamily="18" charset="0"/>
            </a:endParaRPr>
          </a:p>
          <a:p>
            <a:pPr algn="l"/>
            <a:r>
              <a:rPr lang="en-US" sz="2400" b="1" dirty="0" smtClean="0">
                <a:latin typeface="Times New Roman" panose="02020603050405020304" pitchFamily="18" charset="0"/>
                <a:cs typeface="Times New Roman" panose="02020603050405020304" pitchFamily="18" charset="0"/>
              </a:rPr>
              <a:t>Trauma</a:t>
            </a:r>
            <a:endParaRPr lang="en-US" dirty="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as </a:t>
            </a:r>
            <a:r>
              <a:rPr lang="en-US" b="1" dirty="0">
                <a:latin typeface="Times New Roman" panose="02020603050405020304" pitchFamily="18" charset="0"/>
                <a:cs typeface="Times New Roman" panose="02020603050405020304" pitchFamily="18" charset="0"/>
              </a:rPr>
              <a:t>stab wounds, gunshot injuries, catheter procedures, angiography</a:t>
            </a:r>
            <a:r>
              <a:rPr lang="en-US" dirty="0">
                <a:latin typeface="Times New Roman" panose="02020603050405020304" pitchFamily="18" charset="0"/>
                <a:cs typeface="Times New Roman" panose="02020603050405020304" pitchFamily="18" charset="0"/>
              </a:rPr>
              <a:t>, or surgery—can tear the vessel wall and lead to the formation of a pseudoaneurysm</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4389" y="36962"/>
            <a:ext cx="6441744" cy="584775"/>
          </a:xfrm>
          <a:prstGeom prst="rect">
            <a:avLst/>
          </a:prstGeom>
          <a:noFill/>
        </p:spPr>
        <p:txBody>
          <a:bodyPr wrap="square" rtlCol="0">
            <a:spAutoFit/>
          </a:bodyPr>
          <a:lstStyle/>
          <a:p>
            <a:r>
              <a:rPr lang="en-US" sz="3200" dirty="0" smtClean="0">
                <a:solidFill>
                  <a:srgbClr val="00B0F0"/>
                </a:solidFill>
                <a:latin typeface="Times New Roman" panose="02020603050405020304" pitchFamily="18" charset="0"/>
                <a:cs typeface="Times New Roman" panose="02020603050405020304" pitchFamily="18" charset="0"/>
              </a:rPr>
              <a:t>Infection</a:t>
            </a:r>
            <a:endParaRPr lang="en-US" sz="3200" dirty="0">
              <a:solidFill>
                <a:srgbClr val="00B0F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057" t="3981" r="7517" b="10846"/>
          <a:stretch/>
        </p:blipFill>
        <p:spPr>
          <a:xfrm>
            <a:off x="7529990" y="70130"/>
            <a:ext cx="4452744" cy="6617273"/>
          </a:xfrm>
          <a:prstGeom prst="rect">
            <a:avLst/>
          </a:prstGeom>
          <a:solidFill>
            <a:srgbClr val="FFFFFF">
              <a:shade val="85000"/>
            </a:srgbClr>
          </a:solidFill>
          <a:ln w="12700" cap="sq">
            <a:solidFill>
              <a:schemeClr val="accent4">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2293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276" y="214384"/>
            <a:ext cx="6441744" cy="584775"/>
          </a:xfrm>
          <a:prstGeom prst="rect">
            <a:avLst/>
          </a:prstGeom>
          <a:noFill/>
        </p:spPr>
        <p:txBody>
          <a:bodyPr wrap="square" rtlCol="0">
            <a:spAutoFit/>
          </a:bodyPr>
          <a:lstStyle/>
          <a:p>
            <a:r>
              <a:rPr lang="en-US" sz="3200" dirty="0" smtClean="0">
                <a:solidFill>
                  <a:srgbClr val="00B0F0"/>
                </a:solidFill>
                <a:latin typeface="Times New Roman" panose="02020603050405020304" pitchFamily="18" charset="0"/>
                <a:cs typeface="Times New Roman" panose="02020603050405020304" pitchFamily="18" charset="0"/>
              </a:rPr>
              <a:t>Atherosclerosis</a:t>
            </a:r>
            <a:endParaRPr lang="en-US" sz="3200" dirty="0">
              <a:solidFill>
                <a:srgbClr val="00B0F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406276" y="799159"/>
            <a:ext cx="8287348" cy="5574347"/>
          </a:xfrm>
          <a:prstGeom prst="rect">
            <a:avLst/>
          </a:prstGeom>
        </p:spPr>
        <p:txBody>
          <a:bodyP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6276" y="912695"/>
            <a:ext cx="7072697" cy="5940088"/>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mechanism</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chronic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inflammation gradually weakens the arterial wall.</a:t>
            </a:r>
          </a:p>
          <a:p>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Atherosclerotic plaques induce chronic inflammation in the intima and media.</a:t>
            </a:r>
          </a:p>
          <a:p>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Macrophages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cells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infiltrate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wall and release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matrix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metalloproteinases (MMP-2, MMP-9</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enzymes degrade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elastin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collagen,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leading to loss of structural support</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Reduced nutrient diffusion to the media further promotes wall degeneration</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Final result: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wall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thinning, medial weakening, and progressive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dilatation.</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Usual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pattern: True &amp; Fusiform aneurysm</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063" y="0"/>
            <a:ext cx="4600937" cy="6858000"/>
          </a:xfrm>
          <a:prstGeom prst="rect">
            <a:avLst/>
          </a:prstGeom>
        </p:spPr>
      </p:pic>
    </p:spTree>
    <p:extLst>
      <p:ext uri="{BB962C8B-B14F-4D97-AF65-F5344CB8AC3E}">
        <p14:creationId xmlns:p14="http://schemas.microsoft.com/office/powerpoint/2010/main" val="3253132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629" y="228031"/>
            <a:ext cx="6441744" cy="1077218"/>
          </a:xfrm>
          <a:prstGeom prst="rect">
            <a:avLst/>
          </a:prstGeom>
          <a:noFill/>
        </p:spPr>
        <p:txBody>
          <a:bodyPr wrap="square" rtlCol="0">
            <a:spAutoFit/>
          </a:bodyPr>
          <a:lstStyle/>
          <a:p>
            <a:r>
              <a:rPr lang="en-US" sz="3200" dirty="0" smtClean="0">
                <a:solidFill>
                  <a:srgbClr val="00B0F0"/>
                </a:solidFill>
                <a:latin typeface="Times New Roman" panose="02020603050405020304" pitchFamily="18" charset="0"/>
                <a:cs typeface="Times New Roman" panose="02020603050405020304" pitchFamily="18" charset="0"/>
              </a:rPr>
              <a:t>Hemodynamic</a:t>
            </a: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Laplace Law  &amp;  Balloon analogy</a:t>
            </a:r>
          </a:p>
        </p:txBody>
      </p:sp>
      <p:sp>
        <p:nvSpPr>
          <p:cNvPr id="5" name="TextBox 4"/>
          <p:cNvSpPr txBox="1"/>
          <p:nvPr/>
        </p:nvSpPr>
        <p:spPr>
          <a:xfrm>
            <a:off x="392628" y="994580"/>
            <a:ext cx="7468481" cy="6432530"/>
          </a:xfrm>
          <a:prstGeom prst="rect">
            <a:avLst/>
          </a:prstGeom>
          <a:noFill/>
        </p:spPr>
        <p:txBody>
          <a:bodyPr wrap="square" rtlCol="0">
            <a:spAutoFit/>
          </a:bodyPr>
          <a:lstStyle/>
          <a:p>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 vessel or any cylindrical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Wall stress = P × r /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increased pressure </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HTN – Pheochromocytoma – amphetamine use</a:t>
            </a:r>
          </a:p>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Turbulent flow(bifurcation)        Plaques - Stenosis - AV fistula – AV malformation – Sever Anemia – Pregnancy – </a:t>
            </a:r>
          </a:p>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Athletes with high CO</a:t>
            </a:r>
          </a:p>
          <a:p>
            <a:pPr marL="342900" indent="-342900">
              <a:buFont typeface="Arial" panose="020B0604020202020204" pitchFamily="34" charset="0"/>
              <a:buChar char="•"/>
            </a:pP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increased </a:t>
            </a:r>
            <a:r>
              <a:rPr lang="en-US"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radius</a:t>
            </a:r>
            <a:r>
              <a:rPr lang="en-US" sz="2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an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aneurysm</a:t>
            </a:r>
          </a:p>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Aging - Atherosclerosis</a:t>
            </a:r>
          </a:p>
          <a:p>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decreased </a:t>
            </a:r>
            <a:r>
              <a:rPr lang="en-US"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wall </a:t>
            </a:r>
            <a:r>
              <a:rPr lang="en-US" sz="20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thickness</a:t>
            </a:r>
          </a:p>
          <a:p>
            <a:pPr marL="342900" indent="-342900">
              <a:buFont typeface="Arial" panose="020B0604020202020204" pitchFamily="34" charset="0"/>
              <a:buChar char="•"/>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Smoking - Atherosclerosis</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Pregnancy (Estrogen): </a:t>
            </a:r>
            <a:r>
              <a:rPr lang="en-US" sz="20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Splenic / </a:t>
            </a:r>
            <a:r>
              <a:rPr lang="en-US" sz="2000" u="sng"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Mesentric</a:t>
            </a:r>
            <a:r>
              <a:rPr lang="en-US" sz="20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Renal</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artery Rupture</a:t>
            </a:r>
          </a:p>
          <a:p>
            <a:pPr marL="342900" indent="-342900">
              <a:buFont typeface="Arial" panose="020B0604020202020204" pitchFamily="34" charset="0"/>
              <a:buChar char="•"/>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Syphilitic Aortitis</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584" y="97304"/>
            <a:ext cx="3908333" cy="6596922"/>
          </a:xfrm>
          <a:prstGeom prst="rect">
            <a:avLst/>
          </a:prstGeom>
          <a:solidFill>
            <a:srgbClr val="FFFFFF">
              <a:shade val="85000"/>
            </a:srgbClr>
          </a:solidFill>
          <a:ln w="28575" cap="sq">
            <a:solidFill>
              <a:srgbClr val="2D2D2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p:cNvCxnSpPr/>
          <p:nvPr/>
        </p:nvCxnSpPr>
        <p:spPr>
          <a:xfrm>
            <a:off x="3725839" y="3057099"/>
            <a:ext cx="2866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323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192" y="286601"/>
            <a:ext cx="903481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a:t>
            </a:r>
            <a:r>
              <a:rPr lang="en-US" sz="4000" dirty="0" smtClean="0">
                <a:latin typeface="Times New Roman" panose="02020603050405020304" pitchFamily="18" charset="0"/>
                <a:cs typeface="Times New Roman" panose="02020603050405020304" pitchFamily="18" charset="0"/>
              </a:rPr>
              <a:t>Complications </a:t>
            </a:r>
            <a:r>
              <a:rPr lang="en-US" sz="4000" dirty="0">
                <a:latin typeface="Times New Roman" panose="02020603050405020304" pitchFamily="18" charset="0"/>
                <a:cs typeface="Times New Roman" panose="02020603050405020304" pitchFamily="18" charset="0"/>
              </a:rPr>
              <a:t>can aneurysms cause?</a:t>
            </a:r>
          </a:p>
        </p:txBody>
      </p:sp>
      <p:sp>
        <p:nvSpPr>
          <p:cNvPr id="4" name="TextBox 3"/>
          <p:cNvSpPr txBox="1"/>
          <p:nvPr/>
        </p:nvSpPr>
        <p:spPr>
          <a:xfrm>
            <a:off x="709684" y="1514901"/>
            <a:ext cx="5117910" cy="5293757"/>
          </a:xfrm>
          <a:prstGeom prst="rect">
            <a:avLst/>
          </a:prstGeom>
          <a:noFill/>
        </p:spPr>
        <p:txBody>
          <a:bodyPr wrap="square" rtlCol="0">
            <a:spAutoFit/>
          </a:bodyPr>
          <a:lstStyle/>
          <a:p>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1- Related to the aneurysm wall</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Rupture or Dissection</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Impending Rupture: pain-Tenderness</a:t>
            </a:r>
          </a:p>
          <a:p>
            <a:endParaRPr lang="en-US" sz="2000" dirty="0">
              <a:latin typeface="Times New Roman" panose="02020603050405020304" pitchFamily="18" charset="0"/>
              <a:cs typeface="Times New Roman" panose="02020603050405020304" pitchFamily="18" charset="0"/>
            </a:endParaRPr>
          </a:p>
          <a:p>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2-</a:t>
            </a:r>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Related to blood flow disturbance</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Mural Thrombosis</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Distal embolization</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Occlusion of the aneurysm sac</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Distal Ischemia</a:t>
            </a:r>
          </a:p>
          <a:p>
            <a:pPr marL="800100" lvl="1" indent="-342900">
              <a:buSzPct val="80000"/>
              <a:buFont typeface="Times New Roman" panose="02020603050405020304" pitchFamily="18" charset="0"/>
              <a:buChar char="‒"/>
            </a:pPr>
            <a:r>
              <a:rPr lang="en-US" sz="2200" dirty="0" smtClean="0">
                <a:latin typeface="Times New Roman" panose="02020603050405020304" pitchFamily="18" charset="0"/>
                <a:cs typeface="Times New Roman" panose="02020603050405020304" pitchFamily="18" charset="0"/>
              </a:rPr>
              <a:t>Acute limb ischemia</a:t>
            </a:r>
          </a:p>
          <a:p>
            <a:pPr marL="800100" lvl="1" indent="-342900">
              <a:buSzPct val="80000"/>
              <a:buFont typeface="Times New Roman" panose="02020603050405020304" pitchFamily="18" charset="0"/>
              <a:buChar char="‒"/>
            </a:pPr>
            <a:r>
              <a:rPr lang="en-US" sz="2200" dirty="0" smtClean="0">
                <a:latin typeface="Times New Roman" panose="02020603050405020304" pitchFamily="18" charset="0"/>
                <a:cs typeface="Times New Roman" panose="02020603050405020304" pitchFamily="18" charset="0"/>
              </a:rPr>
              <a:t>Visceral ischemia(renal-mesenteric)</a:t>
            </a:r>
          </a:p>
          <a:p>
            <a:pPr marL="800100" lvl="1" indent="-342900">
              <a:buSzPct val="80000"/>
              <a:buFont typeface="Times New Roman" panose="02020603050405020304" pitchFamily="18" charset="0"/>
              <a:buChar char="‒"/>
            </a:pPr>
            <a:r>
              <a:rPr lang="en-US" sz="2200" dirty="0" smtClean="0">
                <a:latin typeface="Times New Roman" panose="02020603050405020304" pitchFamily="18" charset="0"/>
                <a:cs typeface="Times New Roman" panose="02020603050405020304" pitchFamily="18" charset="0"/>
              </a:rPr>
              <a:t>Myocardial ischemia(Coronary </a:t>
            </a:r>
            <a:r>
              <a:rPr lang="en-US" sz="2200" dirty="0" err="1" smtClean="0">
                <a:latin typeface="Times New Roman" panose="02020603050405020304" pitchFamily="18" charset="0"/>
                <a:cs typeface="Times New Roman" panose="02020603050405020304" pitchFamily="18" charset="0"/>
              </a:rPr>
              <a:t>Anu</a:t>
            </a:r>
            <a:r>
              <a:rPr lang="en-US" sz="2200" dirty="0" smtClean="0">
                <a:latin typeface="Times New Roman" panose="02020603050405020304" pitchFamily="18" charset="0"/>
                <a:cs typeface="Times New Roman" panose="02020603050405020304" pitchFamily="18" charset="0"/>
              </a:rPr>
              <a:t>)</a:t>
            </a:r>
          </a:p>
          <a:p>
            <a:pPr>
              <a:buSzPct val="80000"/>
            </a:pPr>
            <a:endParaRPr lang="en-US" sz="2200" dirty="0" smtClean="0">
              <a:latin typeface="Times New Roman" panose="02020603050405020304" pitchFamily="18" charset="0"/>
              <a:cs typeface="Times New Roman" panose="02020603050405020304" pitchFamily="18" charset="0"/>
            </a:endParaRPr>
          </a:p>
          <a:p>
            <a:pPr>
              <a:buSzPct val="80000"/>
            </a:pPr>
            <a:r>
              <a:rPr lang="en-US" sz="2200" b="1" dirty="0">
                <a:solidFill>
                  <a:schemeClr val="accent2">
                    <a:lumMod val="75000"/>
                  </a:schemeClr>
                </a:solidFill>
                <a:latin typeface="Times New Roman" panose="02020603050405020304" pitchFamily="18" charset="0"/>
                <a:cs typeface="Times New Roman" panose="02020603050405020304" pitchFamily="18" charset="0"/>
              </a:rPr>
              <a:t>3</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200" b="1" dirty="0">
                <a:solidFill>
                  <a:schemeClr val="accent2">
                    <a:lumMod val="75000"/>
                  </a:schemeClr>
                </a:solidFill>
                <a:latin typeface="Times New Roman" panose="02020603050405020304" pitchFamily="18" charset="0"/>
                <a:cs typeface="Times New Roman" panose="02020603050405020304" pitchFamily="18" charset="0"/>
              </a:rPr>
              <a:t>Fistula &amp; abnormal communication</a:t>
            </a:r>
          </a:p>
          <a:p>
            <a:pPr>
              <a:buSzPct val="80000"/>
            </a:pPr>
            <a:r>
              <a:rPr lang="en-US" sz="2000" dirty="0" err="1">
                <a:latin typeface="Times New Roman" panose="02020603050405020304" pitchFamily="18" charset="0"/>
                <a:cs typeface="Times New Roman" panose="02020603050405020304" pitchFamily="18" charset="0"/>
              </a:rPr>
              <a:t>Arterio</a:t>
            </a:r>
            <a:r>
              <a:rPr lang="en-US" sz="2000" dirty="0">
                <a:latin typeface="Times New Roman" panose="02020603050405020304" pitchFamily="18" charset="0"/>
                <a:cs typeface="Times New Roman" panose="02020603050405020304" pitchFamily="18" charset="0"/>
              </a:rPr>
              <a:t> + Venous-bronchial-biliary-enteric </a:t>
            </a:r>
          </a:p>
          <a:p>
            <a:pPr>
              <a:buSzPct val="80000"/>
            </a:pPr>
            <a:endParaRPr lang="en-US" sz="2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525904" y="1514901"/>
            <a:ext cx="5117910" cy="3847207"/>
          </a:xfrm>
          <a:prstGeom prst="rect">
            <a:avLst/>
          </a:prstGeom>
          <a:noFill/>
        </p:spPr>
        <p:txBody>
          <a:bodyPr wrap="square" rtlCol="0">
            <a:spAutoFit/>
          </a:bodyPr>
          <a:lstStyle/>
          <a:p>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4- Mass effect &amp; local invasion</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Nerves  </a:t>
            </a:r>
            <a:r>
              <a:rPr lang="en-US" sz="1600" dirty="0" smtClean="0">
                <a:latin typeface="Times New Roman" panose="02020603050405020304" pitchFamily="18" charset="0"/>
                <a:cs typeface="Times New Roman" panose="02020603050405020304" pitchFamily="18" charset="0"/>
              </a:rPr>
              <a:t>(Cranial – Recurrent laryngeal)</a:t>
            </a: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Airway</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Esophagus </a:t>
            </a:r>
            <a:r>
              <a:rPr lang="en-US" sz="1600" dirty="0" smtClean="0">
                <a:latin typeface="Times New Roman" panose="02020603050405020304" pitchFamily="18" charset="0"/>
                <a:cs typeface="Times New Roman" panose="02020603050405020304" pitchFamily="18" charset="0"/>
              </a:rPr>
              <a:t>(Dysphagia)</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Ureter/Renal parenchyma</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Spinal cord</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erosion to bone &amp; hallow organs</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b="1" dirty="0">
                <a:solidFill>
                  <a:schemeClr val="accent2">
                    <a:lumMod val="75000"/>
                  </a:schemeClr>
                </a:solidFill>
                <a:latin typeface="Times New Roman" panose="02020603050405020304" pitchFamily="18" charset="0"/>
                <a:cs typeface="Times New Roman" panose="02020603050405020304" pitchFamily="18" charset="0"/>
              </a:rPr>
              <a:t>5</a:t>
            </a:r>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Infection &amp; Inflammation</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Sepsis / Septic Emboli / Septic shock</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PeriAneurysmal inflammation</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448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879" y="437765"/>
            <a:ext cx="8411984" cy="6263288"/>
          </a:xfrm>
        </p:spPr>
        <p:txBody>
          <a:bodyPr>
            <a:normAutofit fontScale="92500" lnSpcReduction="10000"/>
          </a:bodyPr>
          <a:lstStyle/>
          <a:p>
            <a:pPr marL="571500" indent="-571500" algn="l">
              <a:buClr>
                <a:schemeClr val="tx1"/>
              </a:buClr>
              <a:buSzPct val="100000"/>
              <a:buFont typeface="+mj-lt"/>
              <a:buAutoNum type="romanUcPeriod"/>
            </a:pPr>
            <a:r>
              <a:rPr lang="en-US" sz="3200" b="1" dirty="0" smtClean="0">
                <a:solidFill>
                  <a:srgbClr val="00B050"/>
                </a:solidFill>
                <a:latin typeface="Times New Roman" panose="02020603050405020304" pitchFamily="18" charset="0"/>
                <a:cs typeface="Times New Roman" panose="02020603050405020304" pitchFamily="18" charset="0"/>
              </a:rPr>
              <a:t>Essential Framework</a:t>
            </a:r>
          </a:p>
          <a:p>
            <a:pPr algn="l">
              <a:buClr>
                <a:schemeClr val="tx1"/>
              </a:buClr>
              <a:buSzPct val="100000"/>
            </a:pPr>
            <a:endParaRPr lang="en-US" sz="2400" dirty="0" smtClean="0">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Why aneurysms matter</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is the Definition and True meaning of an aneurysm</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How are aneurysms classified</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mechanisms lead to aneurysm formation</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How does Laplace’s law explain aneurysm growth and rupture</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complications can aneurysms cause?</a:t>
            </a:r>
            <a:endParaRPr lang="en-US" sz="2400" dirty="0" smtClean="0">
              <a:solidFill>
                <a:srgbClr val="00B050"/>
              </a:solidFill>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smtClean="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algn="l">
              <a:buClr>
                <a:schemeClr val="tx1"/>
              </a:buClr>
              <a:buSzPct val="100000"/>
            </a:pPr>
            <a:endParaRPr lang="en-US" sz="2800"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5100" dirty="0" smtClean="0">
              <a:latin typeface="Times New Roman" panose="02020603050405020304" pitchFamily="18" charset="0"/>
              <a:cs typeface="Times New Roman" panose="02020603050405020304" pitchFamily="18" charset="0"/>
            </a:endParaRPr>
          </a:p>
          <a:p>
            <a:pPr marL="457200" indent="-457200" algn="l">
              <a:buClr>
                <a:schemeClr val="tx1"/>
              </a:buClr>
              <a:buSzPct val="1000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00" t="5970" r="14601" b="5472"/>
          <a:stretch/>
        </p:blipFill>
        <p:spPr>
          <a:xfrm>
            <a:off x="8611737" y="163774"/>
            <a:ext cx="3283408" cy="6537279"/>
          </a:xfrm>
          <a:prstGeom prst="rect">
            <a:avLst/>
          </a:prstGeom>
          <a:solidFill>
            <a:srgbClr val="FFFFFF">
              <a:shade val="85000"/>
            </a:srgbClr>
          </a:solidFill>
          <a:ln w="28575" cap="sq">
            <a:solidFill>
              <a:srgbClr val="29292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4666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343" y="109182"/>
            <a:ext cx="9590550" cy="3330054"/>
          </a:xfrm>
        </p:spPr>
        <p:txBody>
          <a:bodyPr>
            <a:normAutofit/>
          </a:bodyPr>
          <a:lstStyle/>
          <a:p>
            <a:r>
              <a:rPr lang="en-US" sz="4400" dirty="0">
                <a:latin typeface="Andalus" panose="02020603050405020304" pitchFamily="18" charset="-78"/>
                <a:cs typeface="Andalus" panose="02020603050405020304" pitchFamily="18" charset="-78"/>
              </a:rPr>
              <a:t>Section </a:t>
            </a:r>
            <a:r>
              <a:rPr lang="az-Cyrl-AZ" sz="4400" dirty="0" smtClean="0">
                <a:latin typeface="Times New Roman" panose="02020603050405020304" pitchFamily="18" charset="0"/>
                <a:cs typeface="Andalus" panose="02020603050405020304" pitchFamily="18" charset="-78"/>
              </a:rPr>
              <a:t>ӀӀ</a:t>
            </a:r>
            <a:r>
              <a:rPr lang="en-US" sz="4400" dirty="0">
                <a:latin typeface="Andalus" panose="02020603050405020304" pitchFamily="18" charset="-78"/>
                <a:cs typeface="Andalus" panose="02020603050405020304" pitchFamily="18" charset="-78"/>
              </a:rPr>
              <a:t/>
            </a:r>
            <a:br>
              <a:rPr lang="en-US" sz="4400" dirty="0">
                <a:latin typeface="Andalus" panose="02020603050405020304" pitchFamily="18" charset="-78"/>
                <a:cs typeface="Andalus" panose="02020603050405020304" pitchFamily="18" charset="-78"/>
              </a:rPr>
            </a:br>
            <a:r>
              <a:rPr lang="en-US" sz="4400" dirty="0" smtClean="0">
                <a:latin typeface="Andalus" panose="02020603050405020304" pitchFamily="18" charset="-78"/>
                <a:cs typeface="Andalus" panose="02020603050405020304" pitchFamily="18" charset="-78"/>
              </a:rPr>
              <a:t>when the black swan arrives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22168" b="80469" l="19434" r="85645">
                        <a14:foregroundMark x1="61816" y1="51172" x2="67188" y2="51953"/>
                        <a14:foregroundMark x1="69336" y1="55371" x2="74316" y2="56543"/>
                        <a14:foregroundMark x1="74316" y1="58496" x2="81348" y2="56348"/>
                      </a14:backgroundRemoval>
                    </a14:imgEffect>
                  </a14:imgLayer>
                </a14:imgProps>
              </a:ext>
              <a:ext uri="{28A0092B-C50C-407E-A947-70E740481C1C}">
                <a14:useLocalDpi xmlns:a14="http://schemas.microsoft.com/office/drawing/2010/main" val="0"/>
              </a:ext>
            </a:extLst>
          </a:blip>
          <a:srcRect l="14843" t="15324" r="13517" b="15821"/>
          <a:stretch/>
        </p:blipFill>
        <p:spPr>
          <a:xfrm>
            <a:off x="3729611" y="1543107"/>
            <a:ext cx="5004955" cy="4810318"/>
          </a:xfrm>
          <a:prstGeom prst="rect">
            <a:avLst/>
          </a:prstGeom>
        </p:spPr>
      </p:pic>
    </p:spTree>
    <p:extLst>
      <p:ext uri="{BB962C8B-B14F-4D97-AF65-F5344CB8AC3E}">
        <p14:creationId xmlns:p14="http://schemas.microsoft.com/office/powerpoint/2010/main" val="1147788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450377"/>
            <a:ext cx="2642703" cy="710202"/>
          </a:xfrm>
        </p:spPr>
        <p:txBody>
          <a:bodyPr/>
          <a:lstStyle/>
          <a:p>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732016" y="1707006"/>
            <a:ext cx="4804012" cy="4106941"/>
          </a:xfrm>
        </p:spPr>
        <p:txBody>
          <a:bodyPr>
            <a:normAutofit fontScale="92500" lnSpcReduction="10000"/>
          </a:bodyPr>
          <a:lstStyle/>
          <a:p>
            <a:pPr marL="571500" indent="-571500" algn="l">
              <a:buClr>
                <a:schemeClr val="tx1"/>
              </a:buClr>
              <a:buSzPct val="100000"/>
              <a:buFont typeface="+mj-lt"/>
              <a:buAutoNum type="romanUcPeriod"/>
            </a:pPr>
            <a:r>
              <a:rPr lang="en-US" sz="3200" dirty="0" smtClean="0">
                <a:latin typeface="Times New Roman" panose="02020603050405020304" pitchFamily="18" charset="0"/>
                <a:cs typeface="Times New Roman" panose="02020603050405020304" pitchFamily="18" charset="0"/>
              </a:rPr>
              <a:t>Essential Framework</a:t>
            </a:r>
          </a:p>
          <a:p>
            <a:pPr marL="571500" indent="-571500" algn="l">
              <a:buClr>
                <a:schemeClr val="tx1"/>
              </a:buClr>
              <a:buSzPct val="100000"/>
              <a:buFont typeface="+mj-lt"/>
              <a:buAutoNum type="romanUcPeriod"/>
            </a:pPr>
            <a:endParaRPr lang="en-US" sz="3200" dirty="0" smtClean="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r>
              <a:rPr lang="en-US" sz="3200" dirty="0" smtClean="0">
                <a:latin typeface="Times New Roman" panose="02020603050405020304" pitchFamily="18" charset="0"/>
                <a:cs typeface="Times New Roman" panose="02020603050405020304" pitchFamily="18" charset="0"/>
              </a:rPr>
              <a:t>Clinical manifestations</a:t>
            </a: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r>
              <a:rPr lang="en-US" sz="3200" dirty="0" smtClean="0">
                <a:latin typeface="Times New Roman" panose="02020603050405020304" pitchFamily="18" charset="0"/>
                <a:cs typeface="Times New Roman" panose="02020603050405020304" pitchFamily="18" charset="0"/>
              </a:rPr>
              <a:t>Diagnosis</a:t>
            </a: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r>
              <a:rPr lang="en-US" sz="3200" dirty="0">
                <a:latin typeface="Times New Roman" panose="02020603050405020304" pitchFamily="18" charset="0"/>
                <a:cs typeface="Times New Roman" panose="02020603050405020304" pitchFamily="18" charset="0"/>
              </a:rPr>
              <a:t>Treatment</a:t>
            </a:r>
            <a:endParaRPr lang="en-US" sz="3200"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2800"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5100" dirty="0" smtClean="0">
              <a:latin typeface="Times New Roman" panose="02020603050405020304" pitchFamily="18" charset="0"/>
              <a:cs typeface="Times New Roman" panose="02020603050405020304" pitchFamily="18" charset="0"/>
            </a:endParaRPr>
          </a:p>
          <a:p>
            <a:pPr marL="457200" indent="-457200" algn="l">
              <a:buClr>
                <a:schemeClr val="tx1"/>
              </a:buClr>
              <a:buSzPct val="1000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00" t="5970" r="14601" b="5472"/>
          <a:stretch/>
        </p:blipFill>
        <p:spPr>
          <a:xfrm>
            <a:off x="8311488" y="163774"/>
            <a:ext cx="3583657" cy="6537279"/>
          </a:xfrm>
          <a:prstGeom prst="rect">
            <a:avLst/>
          </a:prstGeom>
          <a:solidFill>
            <a:srgbClr val="FFFFFF">
              <a:shade val="85000"/>
            </a:srgbClr>
          </a:solidFill>
          <a:ln w="28575" cap="sq">
            <a:solidFill>
              <a:srgbClr val="29292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81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70" y="821816"/>
            <a:ext cx="5117910" cy="5816977"/>
          </a:xfrm>
          <a:prstGeom prst="rect">
            <a:avLst/>
          </a:prstGeom>
          <a:noFill/>
        </p:spPr>
        <p:txBody>
          <a:bodyPr wrap="square" rtlCol="0">
            <a:spAutoFit/>
          </a:bodyPr>
          <a:lstStyle/>
          <a:p>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1- Intracranial</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 Ant/</a:t>
            </a:r>
            <a:r>
              <a:rPr lang="en-US" sz="2000" dirty="0" err="1" smtClean="0">
                <a:latin typeface="Times New Roman" panose="02020603050405020304" pitchFamily="18" charset="0"/>
                <a:cs typeface="Times New Roman" panose="02020603050405020304" pitchFamily="18" charset="0"/>
              </a:rPr>
              <a:t>Pos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communicating artery aneurysm</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Middle cerebral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artery aneurysm</a:t>
            </a:r>
          </a:p>
          <a:p>
            <a:r>
              <a:rPr lang="en-US" sz="2000" dirty="0" smtClean="0">
                <a:latin typeface="Times New Roman" panose="02020603050405020304" pitchFamily="18" charset="0"/>
                <a:cs typeface="Times New Roman" panose="02020603050405020304" pitchFamily="18" charset="0"/>
              </a:rPr>
              <a:t>- Internal </a:t>
            </a:r>
            <a:r>
              <a:rPr lang="en-US" sz="2000" dirty="0">
                <a:latin typeface="Times New Roman" panose="02020603050405020304" pitchFamily="18" charset="0"/>
                <a:cs typeface="Times New Roman" panose="02020603050405020304" pitchFamily="18" charset="0"/>
              </a:rPr>
              <a:t>carotid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Vertebral artery </a:t>
            </a:r>
            <a:r>
              <a:rPr lang="en-US" sz="2000" dirty="0" smtClean="0">
                <a:latin typeface="Times New Roman" panose="02020603050405020304" pitchFamily="18" charset="0"/>
                <a:cs typeface="Times New Roman" panose="02020603050405020304" pitchFamily="18" charset="0"/>
              </a:rPr>
              <a:t>aneurysm</a:t>
            </a:r>
          </a:p>
          <a:p>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Ophthalmic</a:t>
            </a:r>
            <a:r>
              <a:rPr lang="en-US" sz="2000" dirty="0" smtClean="0">
                <a:latin typeface="Times New Roman" panose="02020603050405020304" pitchFamily="18" charset="0"/>
                <a:cs typeface="Times New Roman" panose="02020603050405020304" pitchFamily="18" charset="0"/>
              </a:rPr>
              <a:t> artery aneurysm</a:t>
            </a:r>
          </a:p>
          <a:p>
            <a:endParaRPr lang="en-US" sz="2000" dirty="0" smtClean="0">
              <a:latin typeface="Times New Roman" panose="02020603050405020304" pitchFamily="18" charset="0"/>
              <a:cs typeface="Times New Roman" panose="02020603050405020304" pitchFamily="18" charset="0"/>
            </a:endParaRPr>
          </a:p>
          <a:p>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2-</a:t>
            </a:r>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Cervical</a:t>
            </a:r>
          </a:p>
          <a:p>
            <a:pPr>
              <a:buSzPct val="80000"/>
            </a:pPr>
            <a:r>
              <a:rPr lang="en-US" sz="2000" dirty="0" smtClean="0">
                <a:latin typeface="Times New Roman" panose="02020603050405020304" pitchFamily="18" charset="0"/>
                <a:cs typeface="Times New Roman" panose="02020603050405020304" pitchFamily="18" charset="0"/>
              </a:rPr>
              <a:t>- Extracranial </a:t>
            </a:r>
            <a:r>
              <a:rPr lang="en-US" sz="2000" dirty="0">
                <a:latin typeface="Times New Roman" panose="02020603050405020304" pitchFamily="18" charset="0"/>
                <a:cs typeface="Times New Roman" panose="02020603050405020304" pitchFamily="18" charset="0"/>
              </a:rPr>
              <a:t>carotid artery </a:t>
            </a:r>
            <a:r>
              <a:rPr lang="en-US" sz="2000" dirty="0" smtClean="0">
                <a:latin typeface="Times New Roman" panose="02020603050405020304" pitchFamily="18" charset="0"/>
                <a:cs typeface="Times New Roman" panose="02020603050405020304" pitchFamily="18" charset="0"/>
              </a:rPr>
              <a:t>aneurysm</a:t>
            </a:r>
          </a:p>
          <a:p>
            <a:pPr>
              <a:buSzPct val="80000"/>
            </a:pPr>
            <a:r>
              <a:rPr lang="en-US" sz="2000" dirty="0" smtClean="0">
                <a:latin typeface="Times New Roman" panose="02020603050405020304" pitchFamily="18" charset="0"/>
                <a:cs typeface="Times New Roman" panose="02020603050405020304" pitchFamily="18" charset="0"/>
              </a:rPr>
              <a:t>- Superficial Temporal aneurysm</a:t>
            </a:r>
          </a:p>
          <a:p>
            <a:pPr>
              <a:buSzPct val="80000"/>
            </a:pPr>
            <a:endParaRPr lang="en-US" sz="2000" dirty="0" smtClean="0">
              <a:latin typeface="Times New Roman" panose="02020603050405020304" pitchFamily="18" charset="0"/>
              <a:cs typeface="Times New Roman" panose="02020603050405020304" pitchFamily="18" charset="0"/>
            </a:endParaRPr>
          </a:p>
          <a:p>
            <a:pPr>
              <a:buSzPct val="80000"/>
            </a:pPr>
            <a:r>
              <a:rPr lang="en-US" sz="2200" b="1" dirty="0">
                <a:solidFill>
                  <a:schemeClr val="accent2">
                    <a:lumMod val="75000"/>
                  </a:schemeClr>
                </a:solidFill>
                <a:latin typeface="Times New Roman" panose="02020603050405020304" pitchFamily="18" charset="0"/>
                <a:cs typeface="Times New Roman" panose="02020603050405020304" pitchFamily="18" charset="0"/>
              </a:rPr>
              <a:t>3</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 Thoracic Aorta</a:t>
            </a:r>
            <a:endParaRPr lang="en-US" sz="2200" b="1" dirty="0">
              <a:solidFill>
                <a:schemeClr val="accent2">
                  <a:lumMod val="75000"/>
                </a:schemeClr>
              </a:solidFill>
              <a:latin typeface="Times New Roman" panose="02020603050405020304" pitchFamily="18" charset="0"/>
              <a:cs typeface="Times New Roman" panose="02020603050405020304" pitchFamily="18" charset="0"/>
            </a:endParaRPr>
          </a:p>
          <a:p>
            <a:pPr>
              <a:buSzPct val="80000"/>
            </a:pPr>
            <a:r>
              <a:rPr lang="en-US" sz="2000" dirty="0">
                <a:latin typeface="Times New Roman" panose="02020603050405020304" pitchFamily="18" charset="0"/>
                <a:cs typeface="Times New Roman" panose="02020603050405020304" pitchFamily="18" charset="0"/>
              </a:rPr>
              <a:t>- Ascending aortic aneurysm</a:t>
            </a:r>
          </a:p>
          <a:p>
            <a:pPr>
              <a:buSzPct val="80000"/>
            </a:pPr>
            <a:r>
              <a:rPr lang="en-US" sz="2000" dirty="0">
                <a:latin typeface="Times New Roman" panose="02020603050405020304" pitchFamily="18" charset="0"/>
                <a:cs typeface="Times New Roman" panose="02020603050405020304" pitchFamily="18" charset="0"/>
              </a:rPr>
              <a:t>- Aortic </a:t>
            </a:r>
            <a:r>
              <a:rPr lang="en-US" sz="2000" dirty="0" smtClean="0">
                <a:latin typeface="Times New Roman" panose="02020603050405020304" pitchFamily="18" charset="0"/>
                <a:cs typeface="Times New Roman" panose="02020603050405020304" pitchFamily="18" charset="0"/>
              </a:rPr>
              <a:t>root / </a:t>
            </a:r>
            <a:r>
              <a:rPr lang="en-US" sz="2000" dirty="0">
                <a:latin typeface="Times New Roman" panose="02020603050405020304" pitchFamily="18" charset="0"/>
                <a:cs typeface="Times New Roman" panose="02020603050405020304" pitchFamily="18" charset="0"/>
              </a:rPr>
              <a:t>Aortic arch aneurysm</a:t>
            </a:r>
          </a:p>
          <a:p>
            <a:pPr>
              <a:buSzPct val="80000"/>
            </a:pPr>
            <a:r>
              <a:rPr lang="en-US" sz="2000" dirty="0" smtClean="0">
                <a:latin typeface="Times New Roman" panose="02020603050405020304" pitchFamily="18" charset="0"/>
                <a:cs typeface="Times New Roman" panose="02020603050405020304" pitchFamily="18" charset="0"/>
              </a:rPr>
              <a:t>- Descending </a:t>
            </a:r>
            <a:r>
              <a:rPr lang="en-US" sz="2000" dirty="0">
                <a:latin typeface="Times New Roman" panose="02020603050405020304" pitchFamily="18" charset="0"/>
                <a:cs typeface="Times New Roman" panose="02020603050405020304" pitchFamily="18" charset="0"/>
              </a:rPr>
              <a:t>thoracic aortic </a:t>
            </a:r>
            <a:r>
              <a:rPr lang="en-US" sz="2000" dirty="0" smtClean="0">
                <a:latin typeface="Times New Roman" panose="02020603050405020304" pitchFamily="18" charset="0"/>
                <a:cs typeface="Times New Roman" panose="02020603050405020304" pitchFamily="18" charset="0"/>
              </a:rPr>
              <a:t>aneurysm</a:t>
            </a:r>
          </a:p>
          <a:p>
            <a:pPr marL="342900" indent="-342900">
              <a:buSzPct val="80000"/>
              <a:buFontTx/>
              <a:buChar char="-"/>
            </a:pPr>
            <a:endParaRPr lang="en-US" sz="2000" dirty="0">
              <a:latin typeface="Times New Roman" panose="02020603050405020304" pitchFamily="18" charset="0"/>
              <a:cs typeface="Times New Roman" panose="02020603050405020304" pitchFamily="18" charset="0"/>
            </a:endParaRPr>
          </a:p>
          <a:p>
            <a:pPr>
              <a:buSzPct val="80000"/>
            </a:pP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4- Abdominal Aorta</a:t>
            </a:r>
          </a:p>
          <a:p>
            <a:pPr>
              <a:buSzPct val="80000"/>
            </a:pPr>
            <a:r>
              <a:rPr lang="en-US" sz="2200" dirty="0" smtClean="0">
                <a:latin typeface="Times New Roman" panose="02020603050405020304" pitchFamily="18" charset="0"/>
                <a:cs typeface="Times New Roman" panose="02020603050405020304" pitchFamily="18" charset="0"/>
              </a:rPr>
              <a:t>- Supra / </a:t>
            </a:r>
            <a:r>
              <a:rPr lang="en-US" sz="2200" dirty="0" err="1" smtClean="0">
                <a:latin typeface="Times New Roman" panose="02020603050405020304" pitchFamily="18" charset="0"/>
                <a:cs typeface="Times New Roman" panose="02020603050405020304" pitchFamily="18" charset="0"/>
              </a:rPr>
              <a:t>Juxta</a:t>
            </a:r>
            <a:r>
              <a:rPr lang="en-US" sz="2200" dirty="0" smtClean="0">
                <a:latin typeface="Times New Roman" panose="02020603050405020304" pitchFamily="18" charset="0"/>
                <a:cs typeface="Times New Roman" panose="02020603050405020304" pitchFamily="18" charset="0"/>
              </a:rPr>
              <a:t> / Infra Renal abdominal aneurysm</a:t>
            </a:r>
            <a:endParaRPr lang="en-US" sz="2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266597" y="821816"/>
            <a:ext cx="5117910" cy="5509200"/>
          </a:xfrm>
          <a:prstGeom prst="rect">
            <a:avLst/>
          </a:prstGeom>
          <a:noFill/>
        </p:spPr>
        <p:txBody>
          <a:bodyPr wrap="square" rtlCol="0">
            <a:spAutoFit/>
          </a:bodyPr>
          <a:lstStyle/>
          <a:p>
            <a:r>
              <a:rPr lang="en-US" sz="2200" b="1" dirty="0">
                <a:solidFill>
                  <a:schemeClr val="accent2">
                    <a:lumMod val="75000"/>
                  </a:schemeClr>
                </a:solidFill>
                <a:latin typeface="Times New Roman" panose="02020603050405020304" pitchFamily="18" charset="0"/>
                <a:cs typeface="Times New Roman" panose="02020603050405020304" pitchFamily="18" charset="0"/>
              </a:rPr>
              <a:t>5</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 Thoracoabdominal</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 Thoracoabdominal </a:t>
            </a:r>
            <a:r>
              <a:rPr lang="en-US" sz="2000" dirty="0">
                <a:latin typeface="Times New Roman" panose="02020603050405020304" pitchFamily="18" charset="0"/>
                <a:cs typeface="Times New Roman" panose="02020603050405020304" pitchFamily="18" charset="0"/>
              </a:rPr>
              <a:t>aortic </a:t>
            </a:r>
            <a:r>
              <a:rPr lang="en-US" sz="2000" dirty="0" smtClean="0">
                <a:latin typeface="Times New Roman" panose="02020603050405020304" pitchFamily="18" charset="0"/>
                <a:cs typeface="Times New Roman" panose="02020603050405020304" pitchFamily="18" charset="0"/>
              </a:rPr>
              <a:t>aneurysm</a:t>
            </a:r>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200" b="1" dirty="0">
                <a:solidFill>
                  <a:schemeClr val="accent2">
                    <a:lumMod val="75000"/>
                  </a:schemeClr>
                </a:solidFill>
                <a:latin typeface="Times New Roman" panose="02020603050405020304" pitchFamily="18" charset="0"/>
                <a:cs typeface="Times New Roman" panose="02020603050405020304" pitchFamily="18" charset="0"/>
              </a:rPr>
              <a:t>6</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a:t>
            </a:r>
            <a:r>
              <a:rPr lang="en-US" sz="20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Upper Extremity</a:t>
            </a:r>
          </a:p>
          <a:p>
            <a:pPr>
              <a:buSzPct val="80000"/>
            </a:pPr>
            <a:r>
              <a:rPr lang="en-US" sz="2000" dirty="0" smtClean="0">
                <a:latin typeface="Times New Roman" panose="02020603050405020304" pitchFamily="18" charset="0"/>
                <a:cs typeface="Times New Roman" panose="02020603050405020304" pitchFamily="18" charset="0"/>
              </a:rPr>
              <a:t>- Subclavian / Axillary / Brachial / </a:t>
            </a:r>
            <a:r>
              <a:rPr lang="en-US" sz="2000" dirty="0">
                <a:latin typeface="Times New Roman" panose="02020603050405020304" pitchFamily="18" charset="0"/>
                <a:cs typeface="Times New Roman" panose="02020603050405020304" pitchFamily="18" charset="0"/>
              </a:rPr>
              <a:t>Radial </a:t>
            </a:r>
            <a:r>
              <a:rPr lang="en-US" sz="2000" dirty="0" smtClean="0">
                <a:latin typeface="Times New Roman" panose="02020603050405020304" pitchFamily="18" charset="0"/>
                <a:cs typeface="Times New Roman" panose="02020603050405020304" pitchFamily="18" charset="0"/>
              </a:rPr>
              <a:t>/ Ulnar </a:t>
            </a:r>
            <a:r>
              <a:rPr lang="en-US" sz="2000" dirty="0">
                <a:latin typeface="Times New Roman" panose="02020603050405020304" pitchFamily="18" charset="0"/>
                <a:cs typeface="Times New Roman" panose="02020603050405020304" pitchFamily="18" charset="0"/>
              </a:rPr>
              <a:t>artery </a:t>
            </a:r>
            <a:r>
              <a:rPr lang="en-US" sz="2000" dirty="0" smtClean="0">
                <a:latin typeface="Times New Roman" panose="02020603050405020304" pitchFamily="18" charset="0"/>
                <a:cs typeface="Times New Roman" panose="02020603050405020304" pitchFamily="18" charset="0"/>
              </a:rPr>
              <a:t>aneurysm</a:t>
            </a:r>
          </a:p>
          <a:p>
            <a:pPr>
              <a:buSzPct val="80000"/>
            </a:pPr>
            <a:endParaRPr lang="en-US" sz="2000" dirty="0" smtClean="0">
              <a:latin typeface="Times New Roman" panose="02020603050405020304" pitchFamily="18" charset="0"/>
              <a:cs typeface="Times New Roman" panose="02020603050405020304" pitchFamily="18" charset="0"/>
            </a:endParaRPr>
          </a:p>
          <a:p>
            <a:pPr>
              <a:buSzPct val="80000"/>
            </a:pP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7- Visceral</a:t>
            </a:r>
            <a:endParaRPr lang="en-US" sz="2200" b="1" dirty="0">
              <a:solidFill>
                <a:schemeClr val="accent2">
                  <a:lumMod val="75000"/>
                </a:schemeClr>
              </a:solidFill>
              <a:latin typeface="Times New Roman" panose="02020603050405020304" pitchFamily="18" charset="0"/>
              <a:cs typeface="Times New Roman" panose="02020603050405020304" pitchFamily="18" charset="0"/>
            </a:endParaRPr>
          </a:p>
          <a:p>
            <a:pPr>
              <a:buSzPct val="80000"/>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Celiac / Splenic / Hepatic / Sup mesenteric / Renal </a:t>
            </a:r>
            <a:r>
              <a:rPr lang="en-US" sz="2000" dirty="0">
                <a:latin typeface="Times New Roman" panose="02020603050405020304" pitchFamily="18" charset="0"/>
                <a:cs typeface="Times New Roman" panose="02020603050405020304" pitchFamily="18" charset="0"/>
              </a:rPr>
              <a:t>artery aneurysm</a:t>
            </a:r>
          </a:p>
          <a:p>
            <a:pPr>
              <a:buSzPct val="80000"/>
            </a:pPr>
            <a:endParaRPr lang="en-US" sz="2200" b="1" dirty="0" smtClean="0">
              <a:solidFill>
                <a:schemeClr val="accent2">
                  <a:lumMod val="75000"/>
                </a:schemeClr>
              </a:solidFill>
              <a:latin typeface="Times New Roman" panose="02020603050405020304" pitchFamily="18" charset="0"/>
              <a:cs typeface="Times New Roman" panose="02020603050405020304" pitchFamily="18" charset="0"/>
            </a:endParaRPr>
          </a:p>
          <a:p>
            <a:pPr>
              <a:buSzPct val="80000"/>
            </a:pP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8- Abdominal Aorta</a:t>
            </a:r>
          </a:p>
          <a:p>
            <a:pPr>
              <a:buSzPct val="80000"/>
            </a:pPr>
            <a:r>
              <a:rPr lang="en-US" sz="2000" dirty="0" smtClean="0">
                <a:latin typeface="Times New Roman" panose="02020603050405020304" pitchFamily="18" charset="0"/>
                <a:cs typeface="Times New Roman" panose="02020603050405020304" pitchFamily="18" charset="0"/>
              </a:rPr>
              <a:t>- Common iliac / Internal iliac </a:t>
            </a:r>
            <a:r>
              <a:rPr lang="en-US" sz="2000" dirty="0">
                <a:latin typeface="Times New Roman" panose="02020603050405020304" pitchFamily="18" charset="0"/>
                <a:cs typeface="Times New Roman" panose="02020603050405020304" pitchFamily="18" charset="0"/>
              </a:rPr>
              <a:t>artery </a:t>
            </a:r>
            <a:r>
              <a:rPr lang="en-US" sz="2000" dirty="0" smtClean="0">
                <a:latin typeface="Times New Roman" panose="02020603050405020304" pitchFamily="18" charset="0"/>
                <a:cs typeface="Times New Roman" panose="02020603050405020304" pitchFamily="18" charset="0"/>
              </a:rPr>
              <a:t>aneurysm</a:t>
            </a:r>
          </a:p>
          <a:p>
            <a:pPr>
              <a:buSzPct val="80000"/>
            </a:pPr>
            <a:endParaRPr lang="en-US" sz="2000" dirty="0" smtClean="0">
              <a:latin typeface="Times New Roman" panose="02020603050405020304" pitchFamily="18" charset="0"/>
              <a:cs typeface="Times New Roman" panose="02020603050405020304" pitchFamily="18" charset="0"/>
            </a:endParaRPr>
          </a:p>
          <a:p>
            <a:pPr>
              <a:buSzPct val="80000"/>
            </a:pP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9- Lower Extremity</a:t>
            </a:r>
          </a:p>
          <a:p>
            <a:pPr>
              <a:buSzPct val="80000"/>
            </a:pPr>
            <a:r>
              <a:rPr lang="en-US" sz="2000" dirty="0" smtClean="0">
                <a:latin typeface="Times New Roman" panose="02020603050405020304" pitchFamily="18" charset="0"/>
                <a:cs typeface="Times New Roman" panose="02020603050405020304" pitchFamily="18" charset="0"/>
              </a:rPr>
              <a:t>- Common </a:t>
            </a:r>
            <a:r>
              <a:rPr lang="en-US" sz="2000" dirty="0">
                <a:latin typeface="Times New Roman" panose="02020603050405020304" pitchFamily="18" charset="0"/>
                <a:cs typeface="Times New Roman" panose="02020603050405020304" pitchFamily="18" charset="0"/>
              </a:rPr>
              <a:t>femoral / </a:t>
            </a:r>
            <a:r>
              <a:rPr lang="en-US" sz="2000" dirty="0" err="1">
                <a:latin typeface="Times New Roman" panose="02020603050405020304" pitchFamily="18" charset="0"/>
                <a:cs typeface="Times New Roman" panose="02020603050405020304" pitchFamily="18" charset="0"/>
              </a:rPr>
              <a:t>Profuna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femoris</a:t>
            </a:r>
            <a:r>
              <a:rPr lang="en-US" sz="2000" dirty="0">
                <a:latin typeface="Times New Roman" panose="02020603050405020304" pitchFamily="18" charset="0"/>
                <a:cs typeface="Times New Roman" panose="02020603050405020304" pitchFamily="18" charset="0"/>
              </a:rPr>
              <a:t> / Popliteal / Ant-</a:t>
            </a:r>
            <a:r>
              <a:rPr lang="en-US" sz="2000" dirty="0" err="1">
                <a:latin typeface="Times New Roman" panose="02020603050405020304" pitchFamily="18" charset="0"/>
                <a:cs typeface="Times New Roman" panose="02020603050405020304" pitchFamily="18" charset="0"/>
              </a:rPr>
              <a:t>Pos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tibial</a:t>
            </a:r>
            <a:r>
              <a:rPr lang="en-US" sz="2000" dirty="0">
                <a:latin typeface="Times New Roman" panose="02020603050405020304" pitchFamily="18" charset="0"/>
                <a:cs typeface="Times New Roman" panose="02020603050405020304" pitchFamily="18" charset="0"/>
              </a:rPr>
              <a:t>/ Peroneal artery aneurysm</a:t>
            </a:r>
          </a:p>
        </p:txBody>
      </p:sp>
      <p:sp>
        <p:nvSpPr>
          <p:cNvPr id="4" name="TextBox 3"/>
          <p:cNvSpPr txBox="1"/>
          <p:nvPr/>
        </p:nvSpPr>
        <p:spPr>
          <a:xfrm>
            <a:off x="562707" y="154745"/>
            <a:ext cx="920027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Clinical presentation </a:t>
            </a:r>
            <a:r>
              <a:rPr lang="en-US" sz="3200" dirty="0">
                <a:latin typeface="Times New Roman" panose="02020603050405020304" pitchFamily="18" charset="0"/>
                <a:cs typeface="Times New Roman" panose="02020603050405020304" pitchFamily="18" charset="0"/>
              </a:rPr>
              <a:t>of </a:t>
            </a:r>
            <a:r>
              <a:rPr lang="en-US" sz="3200" dirty="0" smtClean="0">
                <a:latin typeface="Times New Roman" panose="02020603050405020304" pitchFamily="18" charset="0"/>
                <a:cs typeface="Times New Roman" panose="02020603050405020304" pitchFamily="18" charset="0"/>
              </a:rPr>
              <a:t>Aneurysm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854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707" y="154745"/>
            <a:ext cx="920027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Clinical presentation </a:t>
            </a:r>
            <a:r>
              <a:rPr lang="en-US" sz="3200" dirty="0">
                <a:latin typeface="Times New Roman" panose="02020603050405020304" pitchFamily="18" charset="0"/>
                <a:cs typeface="Times New Roman" panose="02020603050405020304" pitchFamily="18" charset="0"/>
              </a:rPr>
              <a:t>of </a:t>
            </a:r>
            <a:r>
              <a:rPr lang="en-US" sz="3200" dirty="0" smtClean="0">
                <a:latin typeface="Times New Roman" panose="02020603050405020304" pitchFamily="18" charset="0"/>
                <a:cs typeface="Times New Roman" panose="02020603050405020304" pitchFamily="18" charset="0"/>
              </a:rPr>
              <a:t>Aneurysm</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62707" y="1243847"/>
            <a:ext cx="11348850" cy="5447645"/>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Aneurysms </a:t>
            </a:r>
            <a:r>
              <a:rPr lang="en-US" sz="2200" dirty="0">
                <a:latin typeface="Times New Roman" panose="02020603050405020304" pitchFamily="18" charset="0"/>
                <a:cs typeface="Times New Roman" panose="02020603050405020304" pitchFamily="18" charset="0"/>
              </a:rPr>
              <a:t>are often discovered as </a:t>
            </a:r>
            <a:r>
              <a:rPr lang="en-US" sz="2200" dirty="0">
                <a:solidFill>
                  <a:srgbClr val="FFFF00"/>
                </a:solidFill>
                <a:latin typeface="Times New Roman" panose="02020603050405020304" pitchFamily="18" charset="0"/>
                <a:cs typeface="Times New Roman" panose="02020603050405020304" pitchFamily="18" charset="0"/>
              </a:rPr>
              <a:t>asymptomatic pulsatile masses </a:t>
            </a:r>
            <a:r>
              <a:rPr lang="en-US" sz="2200" dirty="0">
                <a:latin typeface="Times New Roman" panose="02020603050405020304" pitchFamily="18" charset="0"/>
                <a:cs typeface="Times New Roman" panose="02020603050405020304" pitchFamily="18" charset="0"/>
              </a:rPr>
              <a:t>on routine physical examination or </a:t>
            </a:r>
            <a:r>
              <a:rPr lang="en-US" sz="2200" dirty="0" smtClean="0">
                <a:latin typeface="Times New Roman" panose="02020603050405020304" pitchFamily="18" charset="0"/>
                <a:cs typeface="Times New Roman" panose="02020603050405020304" pitchFamily="18" charset="0"/>
              </a:rPr>
              <a:t>during diagnostic </a:t>
            </a:r>
            <a:r>
              <a:rPr lang="en-US" sz="2200" dirty="0">
                <a:latin typeface="Times New Roman" panose="02020603050405020304" pitchFamily="18" charset="0"/>
                <a:cs typeface="Times New Roman" panose="02020603050405020304" pitchFamily="18" charset="0"/>
              </a:rPr>
              <a:t>tests, such as ultrasound, </a:t>
            </a:r>
            <a:r>
              <a:rPr lang="en-US" sz="2200" dirty="0" smtClean="0">
                <a:latin typeface="Times New Roman" panose="02020603050405020304" pitchFamily="18" charset="0"/>
                <a:cs typeface="Times New Roman" panose="02020603050405020304" pitchFamily="18" charset="0"/>
              </a:rPr>
              <a:t>CT </a:t>
            </a:r>
            <a:r>
              <a:rPr lang="en-US" sz="2200" dirty="0">
                <a:latin typeface="Times New Roman" panose="02020603050405020304" pitchFamily="18" charset="0"/>
                <a:cs typeface="Times New Roman" panose="02020603050405020304" pitchFamily="18" charset="0"/>
              </a:rPr>
              <a:t>scan, or MRI performed for </a:t>
            </a:r>
            <a:r>
              <a:rPr lang="en-US" sz="2200" dirty="0" smtClean="0">
                <a:latin typeface="Times New Roman" panose="02020603050405020304" pitchFamily="18" charset="0"/>
                <a:cs typeface="Times New Roman" panose="02020603050405020304" pitchFamily="18" charset="0"/>
              </a:rPr>
              <a:t>other conditions.</a:t>
            </a:r>
          </a:p>
          <a:p>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Approximately </a:t>
            </a:r>
            <a:r>
              <a:rPr lang="en-US" sz="2200" dirty="0">
                <a:solidFill>
                  <a:srgbClr val="FFFF00"/>
                </a:solidFill>
                <a:latin typeface="Times New Roman" panose="02020603050405020304" pitchFamily="18" charset="0"/>
                <a:cs typeface="Times New Roman" panose="02020603050405020304" pitchFamily="18" charset="0"/>
              </a:rPr>
              <a:t>20% of aneurysms cause symptoms</a:t>
            </a:r>
            <a:r>
              <a:rPr lang="en-US" sz="2200" dirty="0">
                <a:latin typeface="Times New Roman" panose="02020603050405020304" pitchFamily="18" charset="0"/>
                <a:cs typeface="Times New Roman" panose="02020603050405020304" pitchFamily="18" charset="0"/>
              </a:rPr>
              <a:t>, including </a:t>
            </a:r>
            <a:r>
              <a:rPr lang="en-US" sz="2200" dirty="0">
                <a:solidFill>
                  <a:srgbClr val="FFFF00"/>
                </a:solidFill>
                <a:latin typeface="Times New Roman" panose="02020603050405020304" pitchFamily="18" charset="0"/>
                <a:cs typeface="Times New Roman" panose="02020603050405020304" pitchFamily="18" charset="0"/>
              </a:rPr>
              <a:t>pain, thrombosis, distal</a:t>
            </a:r>
          </a:p>
          <a:p>
            <a:r>
              <a:rPr lang="en-US" sz="2200" dirty="0">
                <a:solidFill>
                  <a:srgbClr val="FFFF00"/>
                </a:solidFill>
                <a:latin typeface="Times New Roman" panose="02020603050405020304" pitchFamily="18" charset="0"/>
                <a:cs typeface="Times New Roman" panose="02020603050405020304" pitchFamily="18" charset="0"/>
              </a:rPr>
              <a:t>embolization</a:t>
            </a:r>
            <a:r>
              <a:rPr lang="en-US" sz="2200" dirty="0">
                <a:latin typeface="Times New Roman" panose="02020603050405020304" pitchFamily="18" charset="0"/>
                <a:cs typeface="Times New Roman" panose="02020603050405020304" pitchFamily="18" charset="0"/>
              </a:rPr>
              <a:t>, or </a:t>
            </a:r>
            <a:r>
              <a:rPr lang="en-US" sz="2200" dirty="0">
                <a:solidFill>
                  <a:srgbClr val="FFFF00"/>
                </a:solidFill>
                <a:latin typeface="Times New Roman" panose="02020603050405020304" pitchFamily="18" charset="0"/>
                <a:cs typeface="Times New Roman" panose="02020603050405020304" pitchFamily="18" charset="0"/>
              </a:rPr>
              <a:t>rupture</a:t>
            </a:r>
            <a:r>
              <a:rPr lang="en-US" sz="2200" dirty="0">
                <a:latin typeface="Times New Roman" panose="02020603050405020304" pitchFamily="18" charset="0"/>
                <a:cs typeface="Times New Roman" panose="02020603050405020304" pitchFamily="18" charset="0"/>
              </a:rPr>
              <a:t>, which is the most life-threatening </a:t>
            </a:r>
            <a:r>
              <a:rPr lang="en-US" sz="2200" dirty="0" smtClean="0">
                <a:latin typeface="Times New Roman" panose="02020603050405020304" pitchFamily="18" charset="0"/>
                <a:cs typeface="Times New Roman" panose="02020603050405020304" pitchFamily="18" charset="0"/>
              </a:rPr>
              <a:t>occurrence.</a:t>
            </a:r>
          </a:p>
          <a:p>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The clinical presentation </a:t>
            </a:r>
            <a:r>
              <a:rPr lang="en-US" sz="2200" dirty="0">
                <a:latin typeface="Times New Roman" panose="02020603050405020304" pitchFamily="18" charset="0"/>
                <a:cs typeface="Times New Roman" panose="02020603050405020304" pitchFamily="18" charset="0"/>
              </a:rPr>
              <a:t>reflects the </a:t>
            </a:r>
            <a:r>
              <a:rPr lang="en-US" sz="2200" dirty="0">
                <a:solidFill>
                  <a:srgbClr val="FFFF00"/>
                </a:solidFill>
                <a:latin typeface="Times New Roman" panose="02020603050405020304" pitchFamily="18" charset="0"/>
                <a:cs typeface="Times New Roman" panose="02020603050405020304" pitchFamily="18" charset="0"/>
              </a:rPr>
              <a:t>location</a:t>
            </a:r>
            <a:r>
              <a:rPr lang="en-US" sz="2200" dirty="0">
                <a:latin typeface="Times New Roman" panose="02020603050405020304" pitchFamily="18" charset="0"/>
                <a:cs typeface="Times New Roman" panose="02020603050405020304" pitchFamily="18" charset="0"/>
              </a:rPr>
              <a:t> of the </a:t>
            </a:r>
            <a:r>
              <a:rPr lang="en-US" sz="2200" dirty="0" smtClean="0">
                <a:latin typeface="Times New Roman" panose="02020603050405020304" pitchFamily="18" charset="0"/>
                <a:cs typeface="Times New Roman" panose="02020603050405020304" pitchFamily="18" charset="0"/>
              </a:rPr>
              <a:t>aneurysm:</a:t>
            </a:r>
          </a:p>
          <a:p>
            <a:endParaRPr lang="en-US" sz="2200" dirty="0" smtClean="0">
              <a:latin typeface="Times New Roman" panose="02020603050405020304" pitchFamily="18" charset="0"/>
              <a:cs typeface="Times New Roman" panose="02020603050405020304" pitchFamily="18" charset="0"/>
            </a:endParaRPr>
          </a:p>
          <a:p>
            <a:r>
              <a:rPr lang="en-US" sz="2200" dirty="0">
                <a:solidFill>
                  <a:schemeClr val="accent2">
                    <a:lumMod val="75000"/>
                  </a:schemeClr>
                </a:solidFill>
                <a:latin typeface="Times New Roman" panose="02020603050405020304" pitchFamily="18" charset="0"/>
                <a:cs typeface="Times New Roman" panose="02020603050405020304" pitchFamily="18" charset="0"/>
              </a:rPr>
              <a:t>Brain</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Ptosis - Dysarthria </a:t>
            </a:r>
            <a:r>
              <a:rPr lang="en-US" sz="2200" dirty="0">
                <a:latin typeface="Times New Roman" panose="02020603050405020304" pitchFamily="18" charset="0"/>
                <a:cs typeface="Times New Roman" panose="02020603050405020304" pitchFamily="18" charset="0"/>
              </a:rPr>
              <a:t>(speech difficulty) </a:t>
            </a:r>
            <a:r>
              <a:rPr lang="en-US" sz="2200" dirty="0" smtClean="0">
                <a:latin typeface="Times New Roman" panose="02020603050405020304" pitchFamily="18" charset="0"/>
                <a:cs typeface="Times New Roman" panose="02020603050405020304" pitchFamily="18" charset="0"/>
              </a:rPr>
              <a:t>Hemiparesis </a:t>
            </a:r>
            <a:r>
              <a:rPr lang="en-US" sz="2200" dirty="0">
                <a:latin typeface="Times New Roman" panose="02020603050405020304" pitchFamily="18" charset="0"/>
                <a:cs typeface="Times New Roman" panose="02020603050405020304" pitchFamily="18" charset="0"/>
              </a:rPr>
              <a:t>or hemiplegia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Sudden </a:t>
            </a:r>
            <a:r>
              <a:rPr lang="en-US" sz="2200" dirty="0" smtClean="0">
                <a:latin typeface="Times New Roman" panose="02020603050405020304" pitchFamily="18" charset="0"/>
                <a:cs typeface="Times New Roman" panose="02020603050405020304" pitchFamily="18" charset="0"/>
              </a:rPr>
              <a:t>headache</a:t>
            </a:r>
          </a:p>
          <a:p>
            <a:endParaRPr lang="en-US" sz="1000" dirty="0" smtClean="0">
              <a:latin typeface="Times New Roman" panose="02020603050405020304" pitchFamily="18" charset="0"/>
              <a:cs typeface="Times New Roman" panose="02020603050405020304" pitchFamily="18" charset="0"/>
            </a:endParaRPr>
          </a:p>
          <a:p>
            <a:r>
              <a:rPr lang="en-US" sz="2200" dirty="0">
                <a:solidFill>
                  <a:schemeClr val="accent2">
                    <a:lumMod val="75000"/>
                  </a:schemeClr>
                </a:solidFill>
                <a:latin typeface="Times New Roman" panose="02020603050405020304" pitchFamily="18" charset="0"/>
                <a:cs typeface="Times New Roman" panose="02020603050405020304" pitchFamily="18" charset="0"/>
              </a:rPr>
              <a:t>Pulmonary</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Hemoptysis - </a:t>
            </a:r>
            <a:r>
              <a:rPr lang="en-US" sz="2200" dirty="0">
                <a:latin typeface="Times New Roman" panose="02020603050405020304" pitchFamily="18" charset="0"/>
                <a:cs typeface="Times New Roman" panose="02020603050405020304" pitchFamily="18" charset="0"/>
              </a:rPr>
              <a:t>Hoarseness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Respiratory distress </a:t>
            </a:r>
            <a:r>
              <a:rPr lang="en-US" sz="2200" dirty="0" smtClean="0">
                <a:latin typeface="Times New Roman" panose="02020603050405020304" pitchFamily="18" charset="0"/>
                <a:cs typeface="Times New Roman" panose="02020603050405020304" pitchFamily="18" charset="0"/>
              </a:rPr>
              <a:t>- Stridor - Persistent cough</a:t>
            </a:r>
          </a:p>
          <a:p>
            <a:endParaRPr lang="en-US" sz="1000" dirty="0" smtClean="0">
              <a:latin typeface="Times New Roman" panose="02020603050405020304" pitchFamily="18" charset="0"/>
              <a:cs typeface="Times New Roman" panose="02020603050405020304" pitchFamily="18" charset="0"/>
            </a:endParaRPr>
          </a:p>
          <a:p>
            <a:r>
              <a:rPr lang="en-US" sz="2200" dirty="0">
                <a:solidFill>
                  <a:schemeClr val="accent2">
                    <a:lumMod val="75000"/>
                  </a:schemeClr>
                </a:solidFill>
                <a:latin typeface="Times New Roman" panose="02020603050405020304" pitchFamily="18" charset="0"/>
                <a:cs typeface="Times New Roman" panose="02020603050405020304" pitchFamily="18" charset="0"/>
              </a:rPr>
              <a:t>Esophagus</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Dysphagia - </a:t>
            </a:r>
            <a:r>
              <a:rPr lang="en-US" sz="2200" dirty="0">
                <a:latin typeface="Times New Roman" panose="02020603050405020304" pitchFamily="18" charset="0"/>
                <a:cs typeface="Times New Roman" panose="02020603050405020304" pitchFamily="18" charset="0"/>
              </a:rPr>
              <a:t>Sensation of food </a:t>
            </a:r>
            <a:r>
              <a:rPr lang="en-US" sz="2200" dirty="0" smtClean="0">
                <a:latin typeface="Times New Roman" panose="02020603050405020304" pitchFamily="18" charset="0"/>
                <a:cs typeface="Times New Roman" panose="02020603050405020304" pitchFamily="18" charset="0"/>
              </a:rPr>
              <a:t>sticking</a:t>
            </a:r>
          </a:p>
          <a:p>
            <a:endParaRPr lang="en-US" sz="1000" dirty="0" smtClean="0">
              <a:latin typeface="Times New Roman" panose="02020603050405020304" pitchFamily="18" charset="0"/>
              <a:cs typeface="Times New Roman" panose="02020603050405020304" pitchFamily="18" charset="0"/>
            </a:endParaRPr>
          </a:p>
          <a:p>
            <a:r>
              <a:rPr lang="en-US" sz="2200" dirty="0">
                <a:solidFill>
                  <a:schemeClr val="accent2">
                    <a:lumMod val="75000"/>
                  </a:schemeClr>
                </a:solidFill>
                <a:latin typeface="Times New Roman" panose="02020603050405020304" pitchFamily="18" charset="0"/>
                <a:cs typeface="Times New Roman" panose="02020603050405020304" pitchFamily="18" charset="0"/>
              </a:rPr>
              <a:t>Kidney</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Hydronephrosis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Elevated serum creatinine </a:t>
            </a:r>
            <a:r>
              <a:rPr lang="en-US" sz="2200" dirty="0" smtClean="0">
                <a:latin typeface="Times New Roman" panose="02020603050405020304" pitchFamily="18" charset="0"/>
                <a:cs typeface="Times New Roman" panose="02020603050405020304" pitchFamily="18" charset="0"/>
              </a:rPr>
              <a:t>– Hematuria</a:t>
            </a:r>
          </a:p>
          <a:p>
            <a:endParaRPr lang="en-US" sz="1000" dirty="0" smtClean="0">
              <a:latin typeface="Times New Roman" panose="02020603050405020304" pitchFamily="18" charset="0"/>
              <a:cs typeface="Times New Roman" panose="02020603050405020304" pitchFamily="18" charset="0"/>
            </a:endParaRPr>
          </a:p>
          <a:p>
            <a:r>
              <a:rPr lang="en-US" sz="2200" dirty="0" smtClean="0">
                <a:solidFill>
                  <a:schemeClr val="accent2">
                    <a:lumMod val="75000"/>
                  </a:schemeClr>
                </a:solidFill>
                <a:latin typeface="Times New Roman" panose="02020603050405020304" pitchFamily="18" charset="0"/>
                <a:cs typeface="Times New Roman" panose="02020603050405020304" pitchFamily="18" charset="0"/>
              </a:rPr>
              <a:t>AV </a:t>
            </a:r>
            <a:r>
              <a:rPr lang="en-US" sz="2200" dirty="0">
                <a:solidFill>
                  <a:schemeClr val="accent2">
                    <a:lumMod val="75000"/>
                  </a:schemeClr>
                </a:solidFill>
                <a:latin typeface="Times New Roman" panose="02020603050405020304" pitchFamily="18" charset="0"/>
                <a:cs typeface="Times New Roman" panose="02020603050405020304" pitchFamily="18" charset="0"/>
              </a:rPr>
              <a:t>fistula</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Increased </a:t>
            </a:r>
            <a:r>
              <a:rPr lang="en-US" sz="2200" dirty="0">
                <a:latin typeface="Times New Roman" panose="02020603050405020304" pitchFamily="18" charset="0"/>
                <a:cs typeface="Times New Roman" panose="02020603050405020304" pitchFamily="18" charset="0"/>
              </a:rPr>
              <a:t>venous return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Trill sound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Localized swelling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Venous dilation</a:t>
            </a:r>
            <a:endParaRPr lang="en-US" sz="2200" dirty="0" smtClean="0">
              <a:latin typeface="Times New Roman" panose="02020603050405020304" pitchFamily="18" charset="0"/>
              <a:cs typeface="Times New Roman" panose="02020603050405020304" pitchFamily="18" charset="0"/>
            </a:endParaRPr>
          </a:p>
          <a:p>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563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707" y="154745"/>
            <a:ext cx="920027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Abdominal Aortic Aneurysm</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62707" y="990628"/>
            <a:ext cx="5542671" cy="5416868"/>
          </a:xfrm>
          <a:prstGeom prst="rect">
            <a:avLst/>
          </a:prstGeom>
          <a:noFill/>
        </p:spPr>
        <p:txBody>
          <a:bodyPr wrap="square" rtlCol="0">
            <a:spAutoFit/>
          </a:bodyPr>
          <a:lstStyle/>
          <a:p>
            <a:r>
              <a:rPr lang="en-US" sz="2800" dirty="0" smtClean="0">
                <a:solidFill>
                  <a:srgbClr val="00B050"/>
                </a:solidFill>
                <a:latin typeface="Times New Roman" panose="02020603050405020304" pitchFamily="18" charset="0"/>
                <a:cs typeface="Times New Roman" panose="02020603050405020304" pitchFamily="18" charset="0"/>
              </a:rPr>
              <a:t>Intact AAA</a:t>
            </a:r>
          </a:p>
          <a:p>
            <a:r>
              <a:rPr lang="en-US" sz="2200" dirty="0" smtClean="0">
                <a:latin typeface="Times New Roman" panose="02020603050405020304" pitchFamily="18" charset="0"/>
                <a:cs typeface="Times New Roman" panose="02020603050405020304" pitchFamily="18" charset="0"/>
              </a:rPr>
              <a:t>- Usually Asymptomatic</a:t>
            </a:r>
            <a:endParaRPr lang="en-US" sz="2200" dirty="0" smtClean="0">
              <a:latin typeface="Times New Roman" panose="02020603050405020304" pitchFamily="18" charset="0"/>
              <a:cs typeface="Times New Roman" panose="02020603050405020304" pitchFamily="18" charset="0"/>
              <a:sym typeface="Wingdings" panose="05000000000000000000" pitchFamily="2" charset="2"/>
            </a:endParaRPr>
          </a:p>
          <a:p>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 Physical Exam</a:t>
            </a:r>
          </a:p>
          <a:p>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Pulsatile abdominal mass (midline)</a:t>
            </a:r>
          </a:p>
          <a:p>
            <a:endParaRPr lang="en-US" sz="2200" dirty="0" smtClean="0">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smtClean="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Ruptured </a:t>
            </a:r>
            <a:r>
              <a:rPr lang="en-US" sz="28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AAA</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Retro Peritoneal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Intra Peritoneal </a:t>
            </a:r>
            <a:r>
              <a:rPr lang="en-US" sz="2200" dirty="0">
                <a:latin typeface="Times New Roman" panose="02020603050405020304" pitchFamily="18" charset="0"/>
                <a:cs typeface="Times New Roman" panose="02020603050405020304" pitchFamily="18" charset="0"/>
                <a:sym typeface="Wingdings" panose="05000000000000000000" pitchFamily="2" charset="2"/>
              </a:rPr>
              <a:t>(More DANGREOUS &amp; rapidly </a:t>
            </a:r>
            <a:r>
              <a:rPr lang="en-US" sz="2200" dirty="0" smtClean="0">
                <a:latin typeface="Times New Roman" panose="02020603050405020304" pitchFamily="18" charset="0"/>
                <a:cs typeface="Times New Roman" panose="02020603050405020304" pitchFamily="18" charset="0"/>
                <a:sym typeface="Wingdings" panose="05000000000000000000" pitchFamily="2" charset="2"/>
              </a:rPr>
              <a:t>FATAL)</a:t>
            </a:r>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a:p>
            <a:endParaRPr lang="en-US" sz="22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sz="2200" dirty="0">
              <a:latin typeface="Times New Roman" panose="02020603050405020304" pitchFamily="18" charset="0"/>
              <a:cs typeface="Times New Roman" panose="02020603050405020304" pitchFamily="18" charset="0"/>
              <a:sym typeface="Wingdings" panose="05000000000000000000" pitchFamily="2" charset="2"/>
            </a:endParaRPr>
          </a:p>
          <a:p>
            <a:r>
              <a:rPr lang="en-US" sz="2200" dirty="0">
                <a:latin typeface="Times New Roman" panose="02020603050405020304" pitchFamily="18" charset="0"/>
                <a:cs typeface="Times New Roman" panose="02020603050405020304" pitchFamily="18" charset="0"/>
                <a:sym typeface="Wingdings" panose="05000000000000000000" pitchFamily="2" charset="2"/>
              </a:rPr>
              <a:t>1- Sever Abdominal(Back or Flank) pain</a:t>
            </a:r>
          </a:p>
          <a:p>
            <a:r>
              <a:rPr lang="en-US" sz="2200" dirty="0">
                <a:latin typeface="Times New Roman" panose="02020603050405020304" pitchFamily="18" charset="0"/>
                <a:cs typeface="Times New Roman" panose="02020603050405020304" pitchFamily="18" charset="0"/>
                <a:sym typeface="Wingdings" panose="05000000000000000000" pitchFamily="2" charset="2"/>
              </a:rPr>
              <a:t>2- Hypotension/shock</a:t>
            </a:r>
          </a:p>
          <a:p>
            <a:r>
              <a:rPr lang="en-US" sz="2200" dirty="0">
                <a:latin typeface="Times New Roman" panose="02020603050405020304" pitchFamily="18" charset="0"/>
                <a:cs typeface="Times New Roman" panose="02020603050405020304" pitchFamily="18" charset="0"/>
                <a:sym typeface="Wingdings" panose="05000000000000000000" pitchFamily="2" charset="2"/>
              </a:rPr>
              <a:t>3- Pulsatile abdominal Mass</a:t>
            </a:r>
          </a:p>
          <a:p>
            <a:endParaRPr lang="en-US" sz="2200" dirty="0" smtClean="0">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6" name="Straight Connector 5"/>
          <p:cNvCxnSpPr/>
          <p:nvPr/>
        </p:nvCxnSpPr>
        <p:spPr>
          <a:xfrm>
            <a:off x="6035040" y="447132"/>
            <a:ext cx="140676" cy="5781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6377807" y="175906"/>
            <a:ext cx="5454801" cy="677108"/>
          </a:xfrm>
          <a:prstGeom prst="rect">
            <a:avLst/>
          </a:prstGeom>
        </p:spPr>
        <p:txBody>
          <a:bodyPr wrap="square">
            <a:spAutoFit/>
          </a:bodyPr>
          <a:lstStyle/>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spcAft>
                <a:spcPts val="800"/>
              </a:spcAft>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568876" y="154745"/>
            <a:ext cx="4768915" cy="6306855"/>
          </a:xfrm>
          <a:prstGeom prst="rect">
            <a:avLst/>
          </a:prstGeom>
        </p:spPr>
        <p:txBody>
          <a:bodyPr wrap="square">
            <a:spAutoFit/>
          </a:bodyPr>
          <a:lstStyle/>
          <a:p>
            <a:r>
              <a:rPr lang="en-US" sz="2800" dirty="0">
                <a:latin typeface="Times New Roman" panose="02020603050405020304" pitchFamily="18" charset="0"/>
                <a:ea typeface="Tahoma" panose="020B0604030504040204" pitchFamily="34" charset="0"/>
                <a:cs typeface="Times New Roman" panose="02020603050405020304" pitchFamily="18" charset="0"/>
              </a:rPr>
              <a:t>Intact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AAA</a:t>
            </a:r>
          </a:p>
          <a:p>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pain</a:t>
            </a:r>
            <a:r>
              <a:rPr lang="en-US" sz="2000" dirty="0">
                <a:latin typeface="Times New Roman" panose="02020603050405020304" pitchFamily="18" charset="0"/>
                <a:cs typeface="Times New Roman" panose="02020603050405020304" pitchFamily="18" charset="0"/>
              </a:rPr>
              <a:t>: dull abdominal </a:t>
            </a:r>
            <a:r>
              <a:rPr lang="en-US" sz="2000" dirty="0" smtClean="0">
                <a:latin typeface="Times New Roman" panose="02020603050405020304" pitchFamily="18" charset="0"/>
                <a:cs typeface="Times New Roman" panose="02020603050405020304" pitchFamily="18" charset="0"/>
              </a:rPr>
              <a:t>pain</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radiation</a:t>
            </a:r>
            <a:r>
              <a:rPr lang="en-US" sz="2000" dirty="0">
                <a:latin typeface="Times New Roman" panose="02020603050405020304" pitchFamily="18" charset="0"/>
                <a:cs typeface="Times New Roman" panose="02020603050405020304" pitchFamily="18" charset="0"/>
              </a:rPr>
              <a:t>: mild flank </a:t>
            </a:r>
            <a:r>
              <a:rPr lang="en-US" sz="2000" dirty="0" smtClean="0">
                <a:latin typeface="Times New Roman" panose="02020603050405020304" pitchFamily="18" charset="0"/>
                <a:cs typeface="Times New Roman" panose="02020603050405020304" pitchFamily="18" charset="0"/>
              </a:rPr>
              <a:t>radiation</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hemodynamic</a:t>
            </a:r>
            <a:r>
              <a:rPr lang="en-US" sz="2000" dirty="0">
                <a:latin typeface="Times New Roman" panose="02020603050405020304" pitchFamily="18" charset="0"/>
                <a:cs typeface="Times New Roman" panose="02020603050405020304" pitchFamily="18" charset="0"/>
              </a:rPr>
              <a:t>: normal </a:t>
            </a:r>
            <a:r>
              <a:rPr lang="en-US" sz="2000" dirty="0" smtClean="0">
                <a:latin typeface="Times New Roman" panose="02020603050405020304" pitchFamily="18" charset="0"/>
                <a:cs typeface="Times New Roman" panose="02020603050405020304" pitchFamily="18" charset="0"/>
              </a:rPr>
              <a:t>BP</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pulsatile mass</a:t>
            </a:r>
            <a:r>
              <a:rPr lang="en-US" sz="2000" dirty="0">
                <a:latin typeface="Times New Roman" panose="02020603050405020304" pitchFamily="18" charset="0"/>
                <a:cs typeface="Times New Roman" panose="02020603050405020304" pitchFamily="18" charset="0"/>
              </a:rPr>
              <a:t>: easily </a:t>
            </a:r>
            <a:r>
              <a:rPr lang="en-US" sz="2000" dirty="0" smtClean="0">
                <a:latin typeface="Times New Roman" panose="02020603050405020304" pitchFamily="18" charset="0"/>
                <a:cs typeface="Times New Roman" panose="02020603050405020304" pitchFamily="18" charset="0"/>
              </a:rPr>
              <a:t>palpable</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tenderness</a:t>
            </a:r>
            <a:r>
              <a:rPr lang="en-US" sz="2000" dirty="0">
                <a:latin typeface="Times New Roman" panose="02020603050405020304" pitchFamily="18" charset="0"/>
                <a:cs typeface="Times New Roman" panose="02020603050405020304" pitchFamily="18" charset="0"/>
              </a:rPr>
              <a:t>: mild </a:t>
            </a:r>
            <a:r>
              <a:rPr lang="en-US" sz="2000" dirty="0" smtClean="0">
                <a:latin typeface="Times New Roman" panose="02020603050405020304" pitchFamily="18" charset="0"/>
                <a:cs typeface="Times New Roman" panose="02020603050405020304" pitchFamily="18" charset="0"/>
              </a:rPr>
              <a:t>mid‑abdomen</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distension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none</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peritoneal signs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absent</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flank findings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normal</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clinical stability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stable</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GI symptoms</a:t>
            </a:r>
            <a:r>
              <a:rPr lang="en-US" sz="2000" dirty="0">
                <a:latin typeface="Times New Roman" panose="02020603050405020304" pitchFamily="18" charset="0"/>
                <a:cs typeface="Times New Roman" panose="02020603050405020304" pitchFamily="18" charset="0"/>
              </a:rPr>
              <a:t>: early satiety / </a:t>
            </a:r>
            <a:r>
              <a:rPr lang="en-US" sz="2000" dirty="0" smtClean="0">
                <a:latin typeface="Times New Roman" panose="02020603050405020304" pitchFamily="18" charset="0"/>
                <a:cs typeface="Times New Roman" panose="02020603050405020304" pitchFamily="18" charset="0"/>
              </a:rPr>
              <a:t>fullness</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abdomen texture</a:t>
            </a:r>
            <a:r>
              <a:rPr lang="en-US" sz="2000" dirty="0">
                <a:latin typeface="Times New Roman" panose="02020603050405020304" pitchFamily="18" charset="0"/>
                <a:cs typeface="Times New Roman" panose="02020603050405020304" pitchFamily="18" charset="0"/>
              </a:rPr>
              <a:t>: soft / mild </a:t>
            </a:r>
            <a:r>
              <a:rPr lang="en-US" sz="2000" dirty="0" smtClean="0">
                <a:latin typeface="Times New Roman" panose="02020603050405020304" pitchFamily="18" charset="0"/>
                <a:cs typeface="Times New Roman" panose="02020603050405020304" pitchFamily="18" charset="0"/>
              </a:rPr>
              <a:t>tenderness</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ecchymosis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none</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syncope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absent</a:t>
            </a:r>
            <a:endParaRPr lang="en-US" sz="2000" dirty="0">
              <a:latin typeface="Times New Roman" panose="02020603050405020304" pitchFamily="18" charset="0"/>
              <a:cs typeface="Times New Roman" panose="02020603050405020304" pitchFamily="18" charset="0"/>
            </a:endParaRPr>
          </a:p>
          <a:p>
            <a:pPr>
              <a:spcAft>
                <a:spcPts val="700"/>
              </a:spcAft>
            </a:pPr>
            <a:r>
              <a:rPr lang="en-US" sz="2000" dirty="0">
                <a:latin typeface="Times New Roman" panose="02020603050405020304" pitchFamily="18" charset="0"/>
                <a:cs typeface="Times New Roman" panose="02020603050405020304" pitchFamily="18" charset="0"/>
              </a:rPr>
              <a:t>• overall picture: stable + pulsatile mass</a:t>
            </a:r>
          </a:p>
        </p:txBody>
      </p:sp>
    </p:spTree>
    <p:extLst>
      <p:ext uri="{BB962C8B-B14F-4D97-AF65-F5344CB8AC3E}">
        <p14:creationId xmlns:p14="http://schemas.microsoft.com/office/powerpoint/2010/main" val="2964542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393" y="210025"/>
            <a:ext cx="5322278" cy="6473567"/>
          </a:xfrm>
          <a:prstGeom prst="rect">
            <a:avLst/>
          </a:prstGeom>
        </p:spPr>
        <p:txBody>
          <a:bodyPr wrap="square">
            <a:spAutoFit/>
          </a:bodyPr>
          <a:lstStyle/>
          <a:p>
            <a:r>
              <a:rPr lang="en-US" dirty="0" smtClean="0"/>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Intraperitoneal Rupture </a:t>
            </a:r>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pain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sudden diffuse abdominal pain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radiation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non‑specific / diffuse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hemodynamic</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profound shock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pulsatile </a:t>
            </a:r>
            <a:r>
              <a:rPr lang="en-US"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difficult to palpate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tenderness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diffuse + peritonitis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distension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marked distension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peritoneal signs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rebound + rigidity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flank findings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usually absent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stability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rapidly unstable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 symptoms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nausea + vomiting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abdomen texture</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rigid / board‑like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ecchymosis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possible Cullen (late)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syncope</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common collapse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overall picture: shock + peritonitis + distension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4" name="Rectangle 3"/>
          <p:cNvSpPr/>
          <p:nvPr/>
        </p:nvSpPr>
        <p:spPr>
          <a:xfrm>
            <a:off x="6377807" y="175906"/>
            <a:ext cx="5454801" cy="6507686"/>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Retroperitoneal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Rupture </a:t>
            </a:r>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pain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sudden flank/back pain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radiation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flank/groin/testicular radiation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hemodynamic</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mild–moderate hypotension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pulsatile mass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usually palpable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tenderness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mid‑abdomen + flank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distension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none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peritoneal signs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absent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flank findings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flank tenderness ± Gray Turner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stability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transiently stable (tamponade)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 symptoms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mild nausea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abdomen texture</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soft / flank tenderness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ecchymosis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possible Gray Turner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syncope</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possible transient syncope  </a:t>
            </a:r>
          </a:p>
          <a:p>
            <a:pPr>
              <a:spcAft>
                <a:spcPts val="800"/>
              </a:spcAft>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overall picture: flank pain + partial tamponade </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723609" y="901771"/>
            <a:ext cx="140676" cy="5781821"/>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53063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1075" y="163117"/>
            <a:ext cx="8449853" cy="655564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a:t>
            </a:r>
            <a:r>
              <a:rPr lang="en-US" sz="2000" dirty="0">
                <a:solidFill>
                  <a:srgbClr val="FFFF00"/>
                </a:solidFill>
                <a:latin typeface="Times New Roman" panose="02020603050405020304" pitchFamily="18" charset="0"/>
                <a:cs typeface="Times New Roman" panose="02020603050405020304" pitchFamily="18" charset="0"/>
              </a:rPr>
              <a:t>65‑year</a:t>
            </a:r>
            <a:r>
              <a:rPr lang="en-US" sz="2000" dirty="0">
                <a:latin typeface="Times New Roman" panose="02020603050405020304" pitchFamily="18" charset="0"/>
                <a:cs typeface="Times New Roman" panose="02020603050405020304" pitchFamily="18" charset="0"/>
              </a:rPr>
              <a:t>‑old </a:t>
            </a:r>
            <a:r>
              <a:rPr lang="en-US" sz="2000" dirty="0">
                <a:solidFill>
                  <a:srgbClr val="FFFF00"/>
                </a:solidFill>
                <a:latin typeface="Times New Roman" panose="02020603050405020304" pitchFamily="18" charset="0"/>
                <a:cs typeface="Times New Roman" panose="02020603050405020304" pitchFamily="18" charset="0"/>
              </a:rPr>
              <a:t>very </a:t>
            </a:r>
            <a:r>
              <a:rPr lang="en-US" sz="2000" dirty="0" smtClean="0">
                <a:solidFill>
                  <a:srgbClr val="FFFF00"/>
                </a:solidFill>
                <a:latin typeface="Times New Roman" panose="02020603050405020304" pitchFamily="18" charset="0"/>
                <a:cs typeface="Times New Roman" panose="02020603050405020304" pitchFamily="18" charset="0"/>
              </a:rPr>
              <a:t>tall, </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FF00"/>
                </a:solidFill>
                <a:latin typeface="Times New Roman" panose="02020603050405020304" pitchFamily="18" charset="0"/>
                <a:cs typeface="Times New Roman" panose="02020603050405020304" pitchFamily="18" charset="0"/>
              </a:rPr>
              <a:t>Man</a:t>
            </a:r>
            <a:r>
              <a:rPr lang="en-US" sz="2000" dirty="0" smtClean="0">
                <a:latin typeface="Times New Roman" panose="02020603050405020304" pitchFamily="18" charset="0"/>
                <a:cs typeface="Times New Roman" panose="02020603050405020304" pitchFamily="18" charset="0"/>
              </a:rPr>
              <a:t> with </a:t>
            </a:r>
            <a:r>
              <a:rPr lang="en-US" sz="2000" dirty="0">
                <a:latin typeface="Times New Roman" panose="02020603050405020304" pitchFamily="18" charset="0"/>
                <a:cs typeface="Times New Roman" panose="02020603050405020304" pitchFamily="18" charset="0"/>
              </a:rPr>
              <a:t>long‑standing </a:t>
            </a:r>
            <a:r>
              <a:rPr lang="en-US" sz="2000" dirty="0">
                <a:solidFill>
                  <a:srgbClr val="FFFF00"/>
                </a:solidFill>
                <a:latin typeface="Times New Roman" panose="02020603050405020304" pitchFamily="18" charset="0"/>
                <a:cs typeface="Times New Roman" panose="02020603050405020304" pitchFamily="18" charset="0"/>
              </a:rPr>
              <a:t>hypertension</a:t>
            </a:r>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severe anemia</a:t>
            </a:r>
            <a:r>
              <a:rPr lang="en-US" sz="2000" dirty="0">
                <a:latin typeface="Times New Roman" panose="02020603050405020304" pitchFamily="18" charset="0"/>
                <a:cs typeface="Times New Roman" panose="02020603050405020304" pitchFamily="18" charset="0"/>
              </a:rPr>
              <a:t>, advanced </a:t>
            </a:r>
            <a:r>
              <a:rPr lang="en-US" sz="2000" dirty="0">
                <a:solidFill>
                  <a:srgbClr val="FFFF00"/>
                </a:solidFill>
                <a:latin typeface="Times New Roman" panose="02020603050405020304" pitchFamily="18" charset="0"/>
                <a:cs typeface="Times New Roman" panose="02020603050405020304" pitchFamily="18" charset="0"/>
              </a:rPr>
              <a:t>atherosclerosis</a:t>
            </a:r>
            <a:r>
              <a:rPr lang="en-US" sz="2000" dirty="0">
                <a:latin typeface="Times New Roman" panose="02020603050405020304" pitchFamily="18" charset="0"/>
                <a:cs typeface="Times New Roman" panose="02020603050405020304" pitchFamily="18" charset="0"/>
              </a:rPr>
              <a:t>, and recently diagnosed </a:t>
            </a:r>
            <a:r>
              <a:rPr lang="en-US" sz="2000" dirty="0">
                <a:solidFill>
                  <a:srgbClr val="FFFF00"/>
                </a:solidFill>
                <a:latin typeface="Times New Roman" panose="02020603050405020304" pitchFamily="18" charset="0"/>
                <a:cs typeface="Times New Roman" panose="02020603050405020304" pitchFamily="18" charset="0"/>
              </a:rPr>
              <a:t>pulmonary TB </a:t>
            </a:r>
            <a:r>
              <a:rPr lang="en-US" sz="2000" dirty="0">
                <a:latin typeface="Times New Roman" panose="02020603050405020304" pitchFamily="18" charset="0"/>
                <a:cs typeface="Times New Roman" panose="02020603050405020304" pitchFamily="18" charset="0"/>
              </a:rPr>
              <a:t>presents to the ED with </a:t>
            </a:r>
            <a:r>
              <a:rPr lang="en-US" sz="2000" dirty="0">
                <a:solidFill>
                  <a:srgbClr val="FF0000"/>
                </a:solidFill>
                <a:latin typeface="Times New Roman" panose="02020603050405020304" pitchFamily="18" charset="0"/>
                <a:cs typeface="Times New Roman" panose="02020603050405020304" pitchFamily="18" charset="0"/>
              </a:rPr>
              <a:t>sudden severe abdominal and back pain</a:t>
            </a:r>
            <a:r>
              <a:rPr lang="en-US" sz="2000" dirty="0" smtClean="0">
                <a:solidFill>
                  <a:srgbClr val="FF0000"/>
                </a:solidFill>
                <a:latin typeface="Times New Roman" panose="02020603050405020304" pitchFamily="18" charset="0"/>
                <a:cs typeface="Times New Roman" panose="02020603050405020304" pitchFamily="18" charset="0"/>
              </a:rPr>
              <a:t>.</a:t>
            </a:r>
          </a:p>
          <a:p>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 describes the pain as </a:t>
            </a:r>
            <a:r>
              <a:rPr lang="en-US" sz="2000" u="sng" dirty="0">
                <a:latin typeface="Times New Roman" panose="02020603050405020304" pitchFamily="18" charset="0"/>
                <a:cs typeface="Times New Roman" panose="02020603050405020304" pitchFamily="18" charset="0"/>
              </a:rPr>
              <a:t>deep, tearing, and radiating to the left flank and groin</a:t>
            </a:r>
            <a:r>
              <a:rPr lang="en-US" sz="2000" dirty="0">
                <a:latin typeface="Times New Roman" panose="02020603050405020304" pitchFamily="18" charset="0"/>
                <a:cs typeface="Times New Roman" panose="02020603050405020304" pitchFamily="18" charset="0"/>
              </a:rPr>
              <a:t>. He appears pale, anxious, and diaphoretic.</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On arrival he is </a:t>
            </a:r>
            <a:r>
              <a:rPr lang="en-US" sz="2000" dirty="0">
                <a:solidFill>
                  <a:srgbClr val="FFFF00"/>
                </a:solidFill>
                <a:latin typeface="Times New Roman" panose="02020603050405020304" pitchFamily="18" charset="0"/>
                <a:cs typeface="Times New Roman" panose="02020603050405020304" pitchFamily="18" charset="0"/>
              </a:rPr>
              <a:t>hypotensive</a:t>
            </a:r>
            <a:r>
              <a:rPr lang="en-US" sz="2000" dirty="0">
                <a:latin typeface="Times New Roman" panose="02020603050405020304" pitchFamily="18" charset="0"/>
                <a:cs typeface="Times New Roman" panose="02020603050405020304" pitchFamily="18" charset="0"/>
              </a:rPr>
              <a:t> and </a:t>
            </a:r>
            <a:r>
              <a:rPr lang="en-US" sz="2000" u="sng" dirty="0" smtClean="0">
                <a:latin typeface="Times New Roman" panose="02020603050405020304" pitchFamily="18" charset="0"/>
                <a:cs typeface="Times New Roman" panose="02020603050405020304" pitchFamily="18" charset="0"/>
              </a:rPr>
              <a:t>tachycardia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with </a:t>
            </a:r>
            <a:r>
              <a:rPr lang="en-US" sz="2000" dirty="0">
                <a:solidFill>
                  <a:srgbClr val="FFFF00"/>
                </a:solidFill>
                <a:latin typeface="Times New Roman" panose="02020603050405020304" pitchFamily="18" charset="0"/>
                <a:cs typeface="Times New Roman" panose="02020603050405020304" pitchFamily="18" charset="0"/>
              </a:rPr>
              <a:t>cool extremities</a:t>
            </a:r>
            <a:r>
              <a:rPr lang="en-US" sz="2000" dirty="0">
                <a:latin typeface="Times New Roman" panose="02020603050405020304" pitchFamily="18" charset="0"/>
                <a:cs typeface="Times New Roman" panose="02020603050405020304" pitchFamily="18" charset="0"/>
              </a:rPr>
              <a:t> and </a:t>
            </a:r>
            <a:r>
              <a:rPr lang="en-US" sz="2000" u="sng" dirty="0">
                <a:latin typeface="Times New Roman" panose="02020603050405020304" pitchFamily="18" charset="0"/>
                <a:cs typeface="Times New Roman" panose="02020603050405020304" pitchFamily="18" charset="0"/>
              </a:rPr>
              <a:t>delayed capillary refill</a:t>
            </a:r>
            <a:r>
              <a:rPr lang="en-US" sz="2000" dirty="0">
                <a:latin typeface="Times New Roman" panose="02020603050405020304" pitchFamily="18" charset="0"/>
                <a:cs typeface="Times New Roman" panose="02020603050405020304" pitchFamily="18" charset="0"/>
              </a:rPr>
              <a:t>. His abdomen is </a:t>
            </a:r>
            <a:r>
              <a:rPr lang="en-US" sz="2000" dirty="0">
                <a:solidFill>
                  <a:srgbClr val="FFFF00"/>
                </a:solidFill>
                <a:latin typeface="Times New Roman" panose="02020603050405020304" pitchFamily="18" charset="0"/>
                <a:cs typeface="Times New Roman" panose="02020603050405020304" pitchFamily="18" charset="0"/>
              </a:rPr>
              <a:t>distended</a:t>
            </a:r>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tense</a:t>
            </a:r>
            <a:r>
              <a:rPr lang="en-US" sz="2000" dirty="0">
                <a:latin typeface="Times New Roman" panose="02020603050405020304" pitchFamily="18" charset="0"/>
                <a:cs typeface="Times New Roman" panose="02020603050405020304" pitchFamily="18" charset="0"/>
              </a:rPr>
              <a:t>, and </a:t>
            </a:r>
            <a:r>
              <a:rPr lang="en-US" sz="2000" dirty="0">
                <a:solidFill>
                  <a:srgbClr val="FFFF00"/>
                </a:solidFill>
                <a:latin typeface="Times New Roman" panose="02020603050405020304" pitchFamily="18" charset="0"/>
                <a:cs typeface="Times New Roman" panose="02020603050405020304" pitchFamily="18" charset="0"/>
              </a:rPr>
              <a:t>diffusely tender</a:t>
            </a:r>
            <a:r>
              <a:rPr lang="en-US" sz="2000" dirty="0">
                <a:latin typeface="Times New Roman" panose="02020603050405020304" pitchFamily="18" charset="0"/>
                <a:cs typeface="Times New Roman" panose="02020603050405020304" pitchFamily="18" charset="0"/>
              </a:rPr>
              <a:t>, with </a:t>
            </a:r>
            <a:r>
              <a:rPr lang="en-US" sz="2000" u="sng" dirty="0">
                <a:latin typeface="Times New Roman" panose="02020603050405020304" pitchFamily="18" charset="0"/>
                <a:cs typeface="Times New Roman" panose="02020603050405020304" pitchFamily="18" charset="0"/>
              </a:rPr>
              <a:t>guarding and rebound</a:t>
            </a:r>
            <a:r>
              <a:rPr lang="en-US" sz="2000" dirty="0">
                <a:latin typeface="Times New Roman" panose="02020603050405020304" pitchFamily="18" charset="0"/>
                <a:cs typeface="Times New Roman" panose="02020603050405020304" pitchFamily="18" charset="0"/>
              </a:rPr>
              <a:t>. A large </a:t>
            </a:r>
            <a:r>
              <a:rPr lang="en-US" sz="2000" dirty="0">
                <a:solidFill>
                  <a:srgbClr val="FF0000"/>
                </a:solidFill>
                <a:latin typeface="Times New Roman" panose="02020603050405020304" pitchFamily="18" charset="0"/>
                <a:cs typeface="Times New Roman" panose="02020603050405020304" pitchFamily="18" charset="0"/>
              </a:rPr>
              <a:t>pulsatile abdominal mass</a:t>
            </a:r>
            <a:r>
              <a:rPr lang="en-US" sz="2000" dirty="0">
                <a:latin typeface="Times New Roman" panose="02020603050405020304" pitchFamily="18" charset="0"/>
                <a:cs typeface="Times New Roman" panose="02020603050405020304" pitchFamily="18" charset="0"/>
              </a:rPr>
              <a:t> is clearly palpable. There is </a:t>
            </a:r>
            <a:r>
              <a:rPr lang="en-US" sz="2000" u="sng" dirty="0">
                <a:latin typeface="Times New Roman" panose="02020603050405020304" pitchFamily="18" charset="0"/>
                <a:cs typeface="Times New Roman" panose="02020603050405020304" pitchFamily="18" charset="0"/>
              </a:rPr>
              <a:t>marked flank tenderness</a:t>
            </a:r>
            <a:r>
              <a:rPr lang="en-US" sz="2000" dirty="0">
                <a:latin typeface="Times New Roman" panose="02020603050405020304" pitchFamily="18" charset="0"/>
                <a:cs typeface="Times New Roman" panose="02020603050405020304" pitchFamily="18" charset="0"/>
              </a:rPr>
              <a:t> and faint bluish </a:t>
            </a:r>
            <a:r>
              <a:rPr lang="en-US" sz="2000" u="sng" dirty="0">
                <a:solidFill>
                  <a:srgbClr val="FFFF00"/>
                </a:solidFill>
                <a:latin typeface="Times New Roman" panose="02020603050405020304" pitchFamily="18" charset="0"/>
                <a:cs typeface="Times New Roman" panose="02020603050405020304" pitchFamily="18" charset="0"/>
              </a:rPr>
              <a:t>discoloration</a:t>
            </a:r>
            <a:r>
              <a:rPr lang="en-US" sz="2000" u="sng" dirty="0">
                <a:latin typeface="Times New Roman" panose="02020603050405020304" pitchFamily="18" charset="0"/>
                <a:cs typeface="Times New Roman" panose="02020603050405020304" pitchFamily="18" charset="0"/>
              </a:rPr>
              <a:t> over the left flank</a:t>
            </a:r>
            <a:r>
              <a:rPr lang="en-US" sz="2000" dirty="0">
                <a:latin typeface="Times New Roman" panose="02020603050405020304" pitchFamily="18" charset="0"/>
                <a:cs typeface="Times New Roman" panose="02020603050405020304" pitchFamily="18" charset="0"/>
              </a:rPr>
              <a:t>, suspicious for an evolving </a:t>
            </a:r>
            <a:r>
              <a:rPr lang="en-US" sz="2000" dirty="0">
                <a:solidFill>
                  <a:srgbClr val="FFFF00"/>
                </a:solidFill>
                <a:latin typeface="Times New Roman" panose="02020603050405020304" pitchFamily="18" charset="0"/>
                <a:cs typeface="Times New Roman" panose="02020603050405020304" pitchFamily="18" charset="0"/>
              </a:rPr>
              <a:t>Gray Turner sign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 reports </a:t>
            </a:r>
            <a:r>
              <a:rPr lang="en-US" sz="2000" dirty="0">
                <a:solidFill>
                  <a:srgbClr val="FFFF00"/>
                </a:solidFill>
                <a:latin typeface="Times New Roman" panose="02020603050405020304" pitchFamily="18" charset="0"/>
                <a:cs typeface="Times New Roman" panose="02020603050405020304" pitchFamily="18" charset="0"/>
              </a:rPr>
              <a:t>early satiety</a:t>
            </a:r>
            <a:r>
              <a:rPr lang="en-US" sz="2000" dirty="0">
                <a:latin typeface="Times New Roman" panose="02020603050405020304" pitchFamily="18" charset="0"/>
                <a:cs typeface="Times New Roman" panose="02020603050405020304" pitchFamily="18" charset="0"/>
              </a:rPr>
              <a:t>, recent episodes of </a:t>
            </a:r>
            <a:r>
              <a:rPr lang="en-US" sz="2000" dirty="0">
                <a:solidFill>
                  <a:srgbClr val="FFFF00"/>
                </a:solidFill>
                <a:latin typeface="Times New Roman" panose="02020603050405020304" pitchFamily="18" charset="0"/>
                <a:cs typeface="Times New Roman" panose="02020603050405020304" pitchFamily="18" charset="0"/>
              </a:rPr>
              <a:t>nausea</a:t>
            </a:r>
            <a:r>
              <a:rPr lang="en-US" sz="2000" dirty="0">
                <a:latin typeface="Times New Roman" panose="02020603050405020304" pitchFamily="18" charset="0"/>
                <a:cs typeface="Times New Roman" panose="02020603050405020304" pitchFamily="18" charset="0"/>
              </a:rPr>
              <a:t>, and one episode of </a:t>
            </a:r>
            <a:r>
              <a:rPr lang="en-US" sz="2000" dirty="0">
                <a:solidFill>
                  <a:srgbClr val="FFFF00"/>
                </a:solidFill>
                <a:latin typeface="Times New Roman" panose="02020603050405020304" pitchFamily="18" charset="0"/>
                <a:cs typeface="Times New Roman" panose="02020603050405020304" pitchFamily="18" charset="0"/>
              </a:rPr>
              <a:t>vomiting</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just before arrival</a:t>
            </a:r>
            <a:r>
              <a:rPr lang="en-US" sz="2000" dirty="0">
                <a:latin typeface="Times New Roman" panose="02020603050405020304" pitchFamily="18" charset="0"/>
                <a:cs typeface="Times New Roman" panose="02020603050405020304" pitchFamily="18" charset="0"/>
              </a:rPr>
              <a:t>. He had </a:t>
            </a:r>
            <a:r>
              <a:rPr lang="en-US" sz="2000" u="sng" dirty="0">
                <a:latin typeface="Times New Roman" panose="02020603050405020304" pitchFamily="18" charset="0"/>
                <a:cs typeface="Times New Roman" panose="02020603050405020304" pitchFamily="18" charset="0"/>
              </a:rPr>
              <a:t>progressive abdominal fullness over the past </a:t>
            </a:r>
            <a:r>
              <a:rPr lang="en-US" sz="2000" u="sng" dirty="0" smtClean="0">
                <a:latin typeface="Times New Roman" panose="02020603050405020304" pitchFamily="18" charset="0"/>
                <a:cs typeface="Times New Roman" panose="02020603050405020304" pitchFamily="18" charset="0"/>
              </a:rPr>
              <a:t>week</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No </a:t>
            </a:r>
            <a:r>
              <a:rPr lang="en-US" sz="2000" dirty="0">
                <a:latin typeface="Times New Roman" panose="02020603050405020304" pitchFamily="18" charset="0"/>
                <a:cs typeface="Times New Roman" panose="02020603050405020304" pitchFamily="18" charset="0"/>
              </a:rPr>
              <a:t>history of trauma. Peripheral exam reveals diminished </a:t>
            </a:r>
            <a:r>
              <a:rPr lang="en-US" sz="2000" dirty="0">
                <a:solidFill>
                  <a:srgbClr val="FFFF00"/>
                </a:solidFill>
                <a:latin typeface="Times New Roman" panose="02020603050405020304" pitchFamily="18" charset="0"/>
                <a:cs typeface="Times New Roman" panose="02020603050405020304" pitchFamily="18" charset="0"/>
              </a:rPr>
              <a:t>distal </a:t>
            </a:r>
            <a:r>
              <a:rPr lang="en-US" sz="2000" dirty="0" err="1">
                <a:solidFill>
                  <a:srgbClr val="FFFF00"/>
                </a:solidFill>
                <a:latin typeface="Times New Roman" panose="02020603050405020304" pitchFamily="18" charset="0"/>
                <a:cs typeface="Times New Roman" panose="02020603050405020304" pitchFamily="18" charset="0"/>
              </a:rPr>
              <a:t>pulsesand</a:t>
            </a:r>
            <a:r>
              <a:rPr lang="en-US" sz="2000" dirty="0">
                <a:solidFill>
                  <a:srgbClr val="FFFF00"/>
                </a:solidFill>
                <a:latin typeface="Times New Roman" panose="02020603050405020304" pitchFamily="18" charset="0"/>
                <a:cs typeface="Times New Roman" panose="02020603050405020304" pitchFamily="18" charset="0"/>
              </a:rPr>
              <a:t> mottled toes</a:t>
            </a:r>
            <a:r>
              <a:rPr lang="en-US" sz="2000" dirty="0">
                <a:latin typeface="Times New Roman" panose="02020603050405020304" pitchFamily="18" charset="0"/>
                <a:cs typeface="Times New Roman" panose="02020603050405020304" pitchFamily="18" charset="0"/>
              </a:rPr>
              <a:t> suggestive of </a:t>
            </a:r>
            <a:r>
              <a:rPr lang="en-US" sz="2000" dirty="0">
                <a:solidFill>
                  <a:srgbClr val="FF0000"/>
                </a:solidFill>
                <a:latin typeface="Times New Roman" panose="02020603050405020304" pitchFamily="18" charset="0"/>
                <a:cs typeface="Times New Roman" panose="02020603050405020304" pitchFamily="18" charset="0"/>
              </a:rPr>
              <a:t>distal embolization</a:t>
            </a:r>
            <a:r>
              <a:rPr lang="en-US" sz="2000" dirty="0">
                <a:latin typeface="Times New Roman" panose="02020603050405020304" pitchFamily="18" charset="0"/>
                <a:cs typeface="Times New Roman" panose="02020603050405020304" pitchFamily="18" charset="0"/>
              </a:rPr>
              <a:t>. Mental status fluctuates between restlessness and near‑syncope.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overall picture strongly suggests </a:t>
            </a:r>
            <a:r>
              <a:rPr lang="en-US" sz="2000" dirty="0">
                <a:solidFill>
                  <a:srgbClr val="00B0F0"/>
                </a:solidFill>
                <a:latin typeface="Times New Roman" panose="02020603050405020304" pitchFamily="18" charset="0"/>
                <a:cs typeface="Times New Roman" panose="02020603050405020304" pitchFamily="18" charset="0"/>
              </a:rPr>
              <a:t>ruptured abdominal aortic aneurysm</a:t>
            </a:r>
            <a:r>
              <a:rPr lang="en-US" sz="2000" dirty="0">
                <a:latin typeface="Times New Roman" panose="02020603050405020304" pitchFamily="18" charset="0"/>
                <a:cs typeface="Times New Roman" panose="02020603050405020304" pitchFamily="18" charset="0"/>
              </a:rPr>
              <a:t>, likely transitioning toward </a:t>
            </a:r>
            <a:r>
              <a:rPr lang="en-US" sz="2000" dirty="0" smtClean="0">
                <a:latin typeface="Times New Roman" panose="02020603050405020304" pitchFamily="18" charset="0"/>
                <a:cs typeface="Times New Roman" panose="02020603050405020304" pitchFamily="18" charset="0"/>
              </a:rPr>
              <a:t>profound </a:t>
            </a:r>
            <a:r>
              <a:rPr lang="en-US" sz="2000" dirty="0">
                <a:latin typeface="Times New Roman" panose="02020603050405020304" pitchFamily="18" charset="0"/>
                <a:cs typeface="Times New Roman" panose="02020603050405020304" pitchFamily="18" charset="0"/>
              </a:rPr>
              <a:t>shock</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0" y="191236"/>
            <a:ext cx="3503867" cy="6407071"/>
          </a:xfrm>
          <a:prstGeom prst="rect">
            <a:avLst/>
          </a:prstGeom>
        </p:spPr>
      </p:pic>
    </p:spTree>
    <p:extLst>
      <p:ext uri="{BB962C8B-B14F-4D97-AF65-F5344CB8AC3E}">
        <p14:creationId xmlns:p14="http://schemas.microsoft.com/office/powerpoint/2010/main" val="34823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146" y="131431"/>
            <a:ext cx="920027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Popliteal Aneurysm</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74146" y="1214698"/>
            <a:ext cx="8485759" cy="4770537"/>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About </a:t>
            </a:r>
            <a:r>
              <a:rPr lang="en-US" sz="2000" dirty="0">
                <a:solidFill>
                  <a:srgbClr val="FFFF00"/>
                </a:solidFill>
                <a:latin typeface="Times New Roman" panose="02020603050405020304" pitchFamily="18" charset="0"/>
                <a:cs typeface="Times New Roman" panose="02020603050405020304" pitchFamily="18" charset="0"/>
              </a:rPr>
              <a:t>90%</a:t>
            </a:r>
            <a:r>
              <a:rPr lang="en-US" sz="2000" dirty="0">
                <a:latin typeface="Times New Roman" panose="02020603050405020304" pitchFamily="18" charset="0"/>
                <a:cs typeface="Times New Roman" panose="02020603050405020304" pitchFamily="18" charset="0"/>
              </a:rPr>
              <a:t> of popliteal artery aneurysms undergo </a:t>
            </a:r>
            <a:r>
              <a:rPr lang="en-US" sz="2000" dirty="0">
                <a:solidFill>
                  <a:srgbClr val="FFFF00"/>
                </a:solidFill>
                <a:latin typeface="Times New Roman" panose="02020603050405020304" pitchFamily="18" charset="0"/>
                <a:cs typeface="Times New Roman" panose="02020603050405020304" pitchFamily="18" charset="0"/>
              </a:rPr>
              <a:t>thrombosis</a:t>
            </a:r>
            <a:r>
              <a:rPr lang="en-US" sz="2000" dirty="0">
                <a:latin typeface="Times New Roman" panose="02020603050405020304" pitchFamily="18" charset="0"/>
                <a:cs typeface="Times New Roman" panose="02020603050405020304" pitchFamily="18" charset="0"/>
              </a:rPr>
              <a:t> rather than rupture.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intramural thrombus formation → distal embolization → acute limb </a:t>
            </a:r>
            <a:r>
              <a:rPr lang="en-US" sz="2000" dirty="0" smtClean="0">
                <a:latin typeface="Times New Roman" panose="02020603050405020304" pitchFamily="18" charset="0"/>
                <a:cs typeface="Times New Roman" panose="02020603050405020304" pitchFamily="18" charset="0"/>
              </a:rPr>
              <a:t>ischemia</a:t>
            </a:r>
          </a:p>
          <a:p>
            <a:endParaRPr lang="en-US" sz="20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Symptom</a:t>
            </a:r>
          </a:p>
          <a:p>
            <a:r>
              <a:rPr lang="en-US" sz="2000" dirty="0" smtClean="0">
                <a:latin typeface="Times New Roman" panose="02020603050405020304" pitchFamily="18" charset="0"/>
                <a:cs typeface="Times New Roman" panose="02020603050405020304" pitchFamily="18" charset="0"/>
              </a:rPr>
              <a:t>Dull popliteal pain</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Fullness sensation in popliteal fossa</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Claudication (due to turbulent flow)</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Foot Paresthesia (Tibial nerve)</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episodic Foot </a:t>
            </a:r>
            <a:r>
              <a:rPr lang="en-US" sz="2000" dirty="0" err="1" smtClean="0">
                <a:latin typeface="Times New Roman" panose="02020603050405020304" pitchFamily="18" charset="0"/>
                <a:cs typeface="Times New Roman" panose="02020603050405020304" pitchFamily="18" charset="0"/>
              </a:rPr>
              <a:t>cooldness</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p>
        </p:txBody>
      </p:sp>
      <p:sp>
        <p:nvSpPr>
          <p:cNvPr id="5" name="TextBox 4"/>
          <p:cNvSpPr txBox="1"/>
          <p:nvPr/>
        </p:nvSpPr>
        <p:spPr>
          <a:xfrm>
            <a:off x="7756477" y="2295632"/>
            <a:ext cx="4435523" cy="3539430"/>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Sign</a:t>
            </a:r>
            <a:endParaRPr lang="en-US" sz="24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Pulsatile popliteal mass(hallmark)</a:t>
            </a:r>
          </a:p>
          <a:p>
            <a:r>
              <a:rPr lang="en-US" sz="2000" dirty="0">
                <a:latin typeface="Times New Roman" panose="02020603050405020304" pitchFamily="18" charset="0"/>
                <a:cs typeface="Times New Roman" panose="02020603050405020304" pitchFamily="18" charset="0"/>
              </a:rPr>
              <a:t>Popliteal </a:t>
            </a:r>
            <a:r>
              <a:rPr lang="en-US" sz="2000" dirty="0" smtClean="0">
                <a:latin typeface="Times New Roman" panose="02020603050405020304" pitchFamily="18" charset="0"/>
                <a:cs typeface="Times New Roman" panose="02020603050405020304" pitchFamily="18" charset="0"/>
              </a:rPr>
              <a:t>swelling</a:t>
            </a:r>
          </a:p>
          <a:p>
            <a:r>
              <a:rPr lang="en-US" sz="2000" dirty="0" smtClean="0">
                <a:latin typeface="Times New Roman" panose="02020603050405020304" pitchFamily="18" charset="0"/>
                <a:cs typeface="Times New Roman" panose="02020603050405020304" pitchFamily="18" charset="0"/>
              </a:rPr>
              <a:t>popliteal </a:t>
            </a:r>
            <a:r>
              <a:rPr lang="en-US" sz="2000" dirty="0">
                <a:latin typeface="Times New Roman" panose="02020603050405020304" pitchFamily="18" charset="0"/>
                <a:cs typeface="Times New Roman" panose="02020603050405020304" pitchFamily="18" charset="0"/>
              </a:rPr>
              <a:t>artery Bruit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Signs of Chronic </a:t>
            </a:r>
            <a:r>
              <a:rPr lang="en-US" sz="2000" dirty="0" smtClean="0">
                <a:solidFill>
                  <a:srgbClr val="FFC000"/>
                </a:solidFill>
                <a:latin typeface="Times New Roman" panose="02020603050405020304" pitchFamily="18" charset="0"/>
                <a:cs typeface="Times New Roman" panose="02020603050405020304" pitchFamily="18" charset="0"/>
              </a:rPr>
              <a:t>MicroEmbolization</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Blue toe </a:t>
            </a:r>
            <a:r>
              <a:rPr lang="en-US" sz="2000" dirty="0" smtClean="0">
                <a:latin typeface="Times New Roman" panose="02020603050405020304" pitchFamily="18" charset="0"/>
                <a:cs typeface="Times New Roman" panose="02020603050405020304" pitchFamily="18" charset="0"/>
              </a:rPr>
              <a:t>syndrome</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Livedo </a:t>
            </a:r>
            <a:r>
              <a:rPr lang="en-US" sz="2000" dirty="0" smtClean="0">
                <a:latin typeface="Times New Roman" panose="02020603050405020304" pitchFamily="18" charset="0"/>
                <a:cs typeface="Times New Roman" panose="02020603050405020304" pitchFamily="18" charset="0"/>
              </a:rPr>
              <a:t>reticularis</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Ischemic patches on toe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57550" cy="6858000"/>
          </a:xfrm>
          <a:prstGeom prst="rect">
            <a:avLst/>
          </a:prstGeom>
        </p:spPr>
      </p:pic>
    </p:spTree>
    <p:extLst>
      <p:ext uri="{BB962C8B-B14F-4D97-AF65-F5344CB8AC3E}">
        <p14:creationId xmlns:p14="http://schemas.microsoft.com/office/powerpoint/2010/main" val="885719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879" y="437765"/>
            <a:ext cx="8411984" cy="6263288"/>
          </a:xfrm>
        </p:spPr>
        <p:txBody>
          <a:bodyPr>
            <a:normAutofit/>
          </a:bodyPr>
          <a:lstStyle/>
          <a:p>
            <a:pPr algn="l">
              <a:buClr>
                <a:schemeClr val="tx1"/>
              </a:buClr>
              <a:buSzPct val="100000"/>
            </a:pPr>
            <a:r>
              <a:rPr lang="az-Cyrl-AZ" sz="3200" b="1" dirty="0" smtClean="0">
                <a:solidFill>
                  <a:srgbClr val="00B050"/>
                </a:solidFill>
                <a:latin typeface="Times New Roman" panose="02020603050405020304" pitchFamily="18" charset="0"/>
                <a:cs typeface="Times New Roman" panose="02020603050405020304" pitchFamily="18" charset="0"/>
              </a:rPr>
              <a:t>ӀӀ</a:t>
            </a:r>
            <a:r>
              <a:rPr lang="en-US" sz="3200" b="1" dirty="0" smtClean="0">
                <a:solidFill>
                  <a:srgbClr val="00B050"/>
                </a:solidFill>
                <a:latin typeface="Times New Roman" panose="02020603050405020304" pitchFamily="18" charset="0"/>
                <a:cs typeface="Times New Roman" panose="02020603050405020304" pitchFamily="18" charset="0"/>
              </a:rPr>
              <a:t>. Clinical manifestation</a:t>
            </a:r>
          </a:p>
          <a:p>
            <a:pPr algn="l">
              <a:buClr>
                <a:schemeClr val="tx1"/>
              </a:buClr>
              <a:buSzPct val="100000"/>
            </a:pPr>
            <a:endParaRPr lang="en-US" sz="2400" dirty="0" smtClean="0">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symptoms does an aneurysm present with?</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In which anatomical regions or areas do the clinical manifestations of an aneurysm appear?</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are the clinical manifestations of an abdominal aortic aneurysm (AAA)?</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are the clinical manifestations of a popliteal artery aneurysm?</a:t>
            </a:r>
            <a:endParaRPr lang="en-US" sz="2400" dirty="0" smtClean="0">
              <a:solidFill>
                <a:srgbClr val="00B050"/>
              </a:solidFill>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smtClean="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algn="l">
              <a:buClr>
                <a:schemeClr val="tx1"/>
              </a:buClr>
              <a:buSzPct val="100000"/>
            </a:pPr>
            <a:endParaRPr lang="en-US" sz="2800"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5100" dirty="0" smtClean="0">
              <a:latin typeface="Times New Roman" panose="02020603050405020304" pitchFamily="18" charset="0"/>
              <a:cs typeface="Times New Roman" panose="02020603050405020304" pitchFamily="18" charset="0"/>
            </a:endParaRPr>
          </a:p>
          <a:p>
            <a:pPr marL="457200" indent="-457200" algn="l">
              <a:buClr>
                <a:schemeClr val="tx1"/>
              </a:buClr>
              <a:buSzPct val="1000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00" t="5970" r="14601" b="5472"/>
          <a:stretch/>
        </p:blipFill>
        <p:spPr>
          <a:xfrm>
            <a:off x="8611737" y="163774"/>
            <a:ext cx="3283408" cy="6537279"/>
          </a:xfrm>
          <a:prstGeom prst="rect">
            <a:avLst/>
          </a:prstGeom>
          <a:solidFill>
            <a:srgbClr val="FFFFFF">
              <a:shade val="85000"/>
            </a:srgbClr>
          </a:solidFill>
          <a:ln w="28575" cap="sq">
            <a:solidFill>
              <a:srgbClr val="29292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369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343" y="109182"/>
            <a:ext cx="9590550" cy="3330054"/>
          </a:xfrm>
        </p:spPr>
        <p:txBody>
          <a:bodyPr>
            <a:normAutofit/>
          </a:bodyPr>
          <a:lstStyle/>
          <a:p>
            <a:r>
              <a:rPr lang="en-US" sz="4400" dirty="0">
                <a:latin typeface="Andalus" panose="02020603050405020304" pitchFamily="18" charset="-78"/>
                <a:cs typeface="Andalus" panose="02020603050405020304" pitchFamily="18" charset="-78"/>
              </a:rPr>
              <a:t>Section </a:t>
            </a:r>
            <a:r>
              <a:rPr lang="az-Cyrl-AZ" sz="4400" dirty="0" smtClean="0">
                <a:latin typeface="Times New Roman" panose="02020603050405020304" pitchFamily="18" charset="0"/>
                <a:cs typeface="Andalus" panose="02020603050405020304" pitchFamily="18" charset="-78"/>
              </a:rPr>
              <a:t>ӀӀӀ</a:t>
            </a:r>
            <a:r>
              <a:rPr lang="en-US" sz="4400" dirty="0">
                <a:latin typeface="Andalus" panose="02020603050405020304" pitchFamily="18" charset="-78"/>
                <a:cs typeface="Andalus" panose="02020603050405020304" pitchFamily="18" charset="-78"/>
              </a:rPr>
              <a:t/>
            </a:r>
            <a:br>
              <a:rPr lang="en-US" sz="4400" dirty="0">
                <a:latin typeface="Andalus" panose="02020603050405020304" pitchFamily="18" charset="-78"/>
                <a:cs typeface="Andalus" panose="02020603050405020304" pitchFamily="18" charset="-78"/>
              </a:rPr>
            </a:br>
            <a:r>
              <a:rPr lang="en-US" sz="4400" dirty="0" smtClean="0">
                <a:latin typeface="Andalus" panose="02020603050405020304" pitchFamily="18" charset="-78"/>
                <a:cs typeface="Andalus" panose="02020603050405020304" pitchFamily="18" charset="-78"/>
              </a:rPr>
              <a:t>Diagnosis of The Disease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67013" y="2111891"/>
            <a:ext cx="7729209" cy="4214834"/>
          </a:xfrm>
          <a:prstGeom prst="rect">
            <a:avLst/>
          </a:prstGeom>
        </p:spPr>
      </p:pic>
    </p:spTree>
    <p:extLst>
      <p:ext uri="{BB962C8B-B14F-4D97-AF65-F5344CB8AC3E}">
        <p14:creationId xmlns:p14="http://schemas.microsoft.com/office/powerpoint/2010/main" val="1580445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82" y="308851"/>
            <a:ext cx="920027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How is an aneurysm diagnosed?</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12582" y="2703016"/>
            <a:ext cx="5195809" cy="4154984"/>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Clinical suspicion &amp; physical exam</a:t>
            </a:r>
          </a:p>
          <a:p>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Pulsatile mass detected on </a:t>
            </a:r>
            <a:r>
              <a:rPr lang="en-US" sz="2000" dirty="0" smtClean="0">
                <a:latin typeface="Times New Roman" panose="02020603050405020304" pitchFamily="18" charset="0"/>
                <a:cs typeface="Times New Roman" panose="02020603050405020304" pitchFamily="18" charset="0"/>
              </a:rPr>
              <a:t>exam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Vascular bruit over the artery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Compression symptoms (pain, fullness)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Ischemic symptoms (blue toes, claudication)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Abdominal/back/limb pain in high‑risk patients</a:t>
            </a: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461654" y="2703016"/>
            <a:ext cx="5195809" cy="3600986"/>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Imaging confirmation</a:t>
            </a:r>
          </a:p>
          <a:p>
            <a:endParaRPr lang="en-US" sz="24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Size assessment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Exact location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Extent of aneurysm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Branch involvement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Need for intervention</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12582" y="1151989"/>
            <a:ext cx="11244881"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As noted previously, the diagnosis of aortic and peripheral artery aneurysms is often </a:t>
            </a:r>
            <a:r>
              <a:rPr lang="en-US" sz="2000" dirty="0">
                <a:solidFill>
                  <a:srgbClr val="FFFF00"/>
                </a:solidFill>
                <a:latin typeface="Times New Roman" panose="02020603050405020304" pitchFamily="18" charset="0"/>
                <a:cs typeface="Times New Roman" panose="02020603050405020304" pitchFamily="18" charset="0"/>
              </a:rPr>
              <a:t>made during a routine</a:t>
            </a:r>
          </a:p>
          <a:p>
            <a:r>
              <a:rPr lang="en-US" sz="2000" dirty="0">
                <a:solidFill>
                  <a:srgbClr val="FFFF00"/>
                </a:solidFill>
                <a:latin typeface="Times New Roman" panose="02020603050405020304" pitchFamily="18" charset="0"/>
                <a:cs typeface="Times New Roman" panose="02020603050405020304" pitchFamily="18" charset="0"/>
              </a:rPr>
              <a:t>physical examination</a:t>
            </a:r>
            <a:r>
              <a:rPr lang="en-US" sz="2000" dirty="0">
                <a:latin typeface="Times New Roman" panose="02020603050405020304" pitchFamily="18" charset="0"/>
                <a:cs typeface="Times New Roman" panose="02020603050405020304" pitchFamily="18" charset="0"/>
              </a:rPr>
              <a:t>. If an aneurysm is </a:t>
            </a:r>
            <a:r>
              <a:rPr lang="en-US" sz="2000" dirty="0">
                <a:solidFill>
                  <a:srgbClr val="FFFF00"/>
                </a:solidFill>
                <a:latin typeface="Times New Roman" panose="02020603050405020304" pitchFamily="18" charset="0"/>
                <a:cs typeface="Times New Roman" panose="02020603050405020304" pitchFamily="18" charset="0"/>
              </a:rPr>
              <a:t>suspected</a:t>
            </a:r>
            <a:r>
              <a:rPr lang="en-US" sz="2000" dirty="0">
                <a:latin typeface="Times New Roman" panose="02020603050405020304" pitchFamily="18" charset="0"/>
                <a:cs typeface="Times New Roman" panose="02020603050405020304" pitchFamily="18" charset="0"/>
              </a:rPr>
              <a:t>, the patient should undergo a </a:t>
            </a:r>
            <a:r>
              <a:rPr lang="en-US" sz="2000" u="sng" dirty="0">
                <a:latin typeface="Times New Roman" panose="02020603050405020304" pitchFamily="18" charset="0"/>
                <a:cs typeface="Times New Roman" panose="02020603050405020304" pitchFamily="18" charset="0"/>
              </a:rPr>
              <a:t>diagnostic evaluation</a:t>
            </a:r>
            <a:r>
              <a:rPr lang="en-US" dirty="0"/>
              <a:t>.</a:t>
            </a:r>
          </a:p>
        </p:txBody>
      </p:sp>
    </p:spTree>
    <p:extLst>
      <p:ext uri="{BB962C8B-B14F-4D97-AF65-F5344CB8AC3E}">
        <p14:creationId xmlns:p14="http://schemas.microsoft.com/office/powerpoint/2010/main" val="38306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82" y="308851"/>
            <a:ext cx="920027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What is the best choice for diagnostic evaluation?</a:t>
            </a:r>
          </a:p>
        </p:txBody>
      </p:sp>
      <p:sp>
        <p:nvSpPr>
          <p:cNvPr id="3" name="TextBox 2"/>
          <p:cNvSpPr txBox="1"/>
          <p:nvPr/>
        </p:nvSpPr>
        <p:spPr>
          <a:xfrm>
            <a:off x="412582" y="1201003"/>
            <a:ext cx="11095629" cy="1323439"/>
          </a:xfrm>
          <a:prstGeom prst="rect">
            <a:avLst/>
          </a:prstGeom>
          <a:noFill/>
        </p:spPr>
        <p:txBody>
          <a:bodyPr wrap="square" rtlCol="0">
            <a:spAutoFit/>
          </a:bodyPr>
          <a:lstStyle/>
          <a:p>
            <a:r>
              <a:rPr lang="en-US" sz="2000" dirty="0" smtClean="0">
                <a:solidFill>
                  <a:srgbClr val="00B0F0"/>
                </a:solidFill>
                <a:latin typeface="Times New Roman" panose="02020603050405020304" pitchFamily="18" charset="0"/>
                <a:cs typeface="Times New Roman" panose="02020603050405020304" pitchFamily="18" charset="0"/>
              </a:rPr>
              <a:t>Ultrasonography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a:t>
            </a:r>
            <a:r>
              <a:rPr lang="en-US" sz="2000" dirty="0">
                <a:solidFill>
                  <a:srgbClr val="FFFF00"/>
                </a:solidFill>
                <a:latin typeface="Times New Roman" panose="02020603050405020304" pitchFamily="18" charset="0"/>
                <a:cs typeface="Times New Roman" panose="02020603050405020304" pitchFamily="18" charset="0"/>
              </a:rPr>
              <a:t>first‑line</a:t>
            </a:r>
            <a:r>
              <a:rPr lang="en-US" sz="2000" dirty="0">
                <a:latin typeface="Times New Roman" panose="02020603050405020304" pitchFamily="18" charset="0"/>
                <a:cs typeface="Times New Roman" panose="02020603050405020304" pitchFamily="18" charset="0"/>
              </a:rPr>
              <a:t> tool for detecting </a:t>
            </a:r>
            <a:r>
              <a:rPr lang="en-US" sz="2000" dirty="0" smtClean="0">
                <a:latin typeface="Times New Roman" panose="02020603050405020304" pitchFamily="18" charset="0"/>
                <a:cs typeface="Times New Roman" panose="02020603050405020304" pitchFamily="18" charset="0"/>
              </a:rPr>
              <a:t>aneurysms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It provides a </a:t>
            </a:r>
            <a:r>
              <a:rPr lang="en-US" sz="2000" u="sng" dirty="0">
                <a:latin typeface="Times New Roman" panose="02020603050405020304" pitchFamily="18" charset="0"/>
                <a:cs typeface="Times New Roman" panose="02020603050405020304" pitchFamily="18" charset="0"/>
              </a:rPr>
              <a:t>quick, non‑invasive, inexpensive</a:t>
            </a:r>
            <a:r>
              <a:rPr lang="en-US" sz="2000" dirty="0">
                <a:latin typeface="Times New Roman" panose="02020603050405020304" pitchFamily="18" charset="0"/>
                <a:cs typeface="Times New Roman" panose="02020603050405020304" pitchFamily="18" charset="0"/>
              </a:rPr>
              <a:t> assessment of aneurysm size and general location, making it </a:t>
            </a:r>
            <a:r>
              <a:rPr lang="en-US" sz="2000" dirty="0">
                <a:solidFill>
                  <a:srgbClr val="FFFF00"/>
                </a:solidFill>
                <a:latin typeface="Times New Roman" panose="02020603050405020304" pitchFamily="18" charset="0"/>
                <a:cs typeface="Times New Roman" panose="02020603050405020304" pitchFamily="18" charset="0"/>
              </a:rPr>
              <a:t>ideal</a:t>
            </a:r>
            <a:r>
              <a:rPr lang="en-US" sz="2000" dirty="0">
                <a:latin typeface="Times New Roman" panose="02020603050405020304" pitchFamily="18" charset="0"/>
                <a:cs typeface="Times New Roman" panose="02020603050405020304" pitchFamily="18" charset="0"/>
              </a:rPr>
              <a:t> for screening and follow‑up.  </a:t>
            </a:r>
          </a:p>
          <a:p>
            <a:r>
              <a:rPr lang="en-US" sz="2000" dirty="0">
                <a:latin typeface="Times New Roman" panose="02020603050405020304" pitchFamily="18" charset="0"/>
                <a:cs typeface="Times New Roman" panose="02020603050405020304" pitchFamily="18" charset="0"/>
              </a:rPr>
              <a:t>However, it lacks the detailed anatomical precision needed for operative planning.</a:t>
            </a:r>
          </a:p>
        </p:txBody>
      </p:sp>
      <p:graphicFrame>
        <p:nvGraphicFramePr>
          <p:cNvPr id="8" name="Table 7"/>
          <p:cNvGraphicFramePr>
            <a:graphicFrameLocks noGrp="1"/>
          </p:cNvGraphicFramePr>
          <p:nvPr>
            <p:extLst>
              <p:ext uri="{D42A27DB-BD31-4B8C-83A1-F6EECF244321}">
                <p14:modId xmlns:p14="http://schemas.microsoft.com/office/powerpoint/2010/main" val="1336170643"/>
              </p:ext>
            </p:extLst>
          </p:nvPr>
        </p:nvGraphicFramePr>
        <p:xfrm>
          <a:off x="412580" y="2999550"/>
          <a:ext cx="11406380" cy="3220735"/>
        </p:xfrm>
        <a:graphic>
          <a:graphicData uri="http://schemas.openxmlformats.org/drawingml/2006/table">
            <a:tbl>
              <a:tblPr firstRow="1" bandRow="1">
                <a:tableStyleId>{AF606853-7671-496A-8E4F-DF71F8EC918B}</a:tableStyleId>
              </a:tblPr>
              <a:tblGrid>
                <a:gridCol w="2851595">
                  <a:extLst>
                    <a:ext uri="{9D8B030D-6E8A-4147-A177-3AD203B41FA5}">
                      <a16:colId xmlns:a16="http://schemas.microsoft.com/office/drawing/2014/main" val="3083370393"/>
                    </a:ext>
                  </a:extLst>
                </a:gridCol>
                <a:gridCol w="2851595">
                  <a:extLst>
                    <a:ext uri="{9D8B030D-6E8A-4147-A177-3AD203B41FA5}">
                      <a16:colId xmlns:a16="http://schemas.microsoft.com/office/drawing/2014/main" val="3736495603"/>
                    </a:ext>
                  </a:extLst>
                </a:gridCol>
                <a:gridCol w="2851595">
                  <a:extLst>
                    <a:ext uri="{9D8B030D-6E8A-4147-A177-3AD203B41FA5}">
                      <a16:colId xmlns:a16="http://schemas.microsoft.com/office/drawing/2014/main" val="2795562974"/>
                    </a:ext>
                  </a:extLst>
                </a:gridCol>
                <a:gridCol w="2851595">
                  <a:extLst>
                    <a:ext uri="{9D8B030D-6E8A-4147-A177-3AD203B41FA5}">
                      <a16:colId xmlns:a16="http://schemas.microsoft.com/office/drawing/2014/main" val="1015786482"/>
                    </a:ext>
                  </a:extLst>
                </a:gridCol>
              </a:tblGrid>
              <a:tr h="547639">
                <a:tc>
                  <a:txBody>
                    <a:bodyPr/>
                    <a:lstStyle/>
                    <a:p>
                      <a:r>
                        <a:rPr lang="en-US" sz="2000" dirty="0" smtClean="0">
                          <a:latin typeface="Times New Roman" panose="02020603050405020304" pitchFamily="18" charset="0"/>
                          <a:cs typeface="Times New Roman" panose="02020603050405020304" pitchFamily="18" charset="0"/>
                        </a:rPr>
                        <a:t>Main</a:t>
                      </a:r>
                      <a:r>
                        <a:rPr lang="en-US" sz="2000" baseline="0" dirty="0" smtClean="0">
                          <a:latin typeface="Times New Roman" panose="02020603050405020304" pitchFamily="18" charset="0"/>
                          <a:cs typeface="Times New Roman" panose="02020603050405020304" pitchFamily="18" charset="0"/>
                        </a:rPr>
                        <a:t> role</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t>Advantages</a:t>
                      </a:r>
                      <a:endParaRPr lang="en-US" sz="2000" dirty="0"/>
                    </a:p>
                  </a:txBody>
                  <a:tcPr/>
                </a:tc>
                <a:tc>
                  <a:txBody>
                    <a:bodyPr/>
                    <a:lstStyle/>
                    <a:p>
                      <a:r>
                        <a:rPr lang="en-US" sz="2000" dirty="0" smtClean="0"/>
                        <a:t>Clinical use</a:t>
                      </a:r>
                      <a:endParaRPr lang="en-US" sz="2000" dirty="0"/>
                    </a:p>
                  </a:txBody>
                  <a:tcPr/>
                </a:tc>
                <a:tc>
                  <a:txBody>
                    <a:bodyPr/>
                    <a:lstStyle/>
                    <a:p>
                      <a:r>
                        <a:rPr lang="en-US" sz="2000" dirty="0" smtClean="0"/>
                        <a:t>Limitation</a:t>
                      </a:r>
                      <a:endParaRPr lang="en-US" sz="2000" dirty="0"/>
                    </a:p>
                  </a:txBody>
                  <a:tcPr/>
                </a:tc>
                <a:extLst>
                  <a:ext uri="{0D108BD9-81ED-4DB2-BD59-A6C34878D82A}">
                    <a16:rowId xmlns:a16="http://schemas.microsoft.com/office/drawing/2014/main" val="3330358641"/>
                  </a:ext>
                </a:extLst>
              </a:tr>
              <a:tr h="547639">
                <a:tc>
                  <a:txBody>
                    <a:bodyPr/>
                    <a:lstStyle/>
                    <a:p>
                      <a:r>
                        <a:rPr lang="en-US" dirty="0" smtClean="0"/>
                        <a:t>First</a:t>
                      </a:r>
                      <a:r>
                        <a:rPr lang="en-US" baseline="0" dirty="0" smtClean="0"/>
                        <a:t> line screening</a:t>
                      </a:r>
                    </a:p>
                  </a:txBody>
                  <a:tcPr>
                    <a:solidFill>
                      <a:schemeClr val="bg1">
                        <a:lumMod val="85000"/>
                        <a:lumOff val="15000"/>
                      </a:schemeClr>
                    </a:solidFill>
                  </a:tcPr>
                </a:tc>
                <a:tc>
                  <a:txBody>
                    <a:bodyPr/>
                    <a:lstStyle/>
                    <a:p>
                      <a:r>
                        <a:rPr lang="en-US" dirty="0" smtClean="0"/>
                        <a:t>Non invasive</a:t>
                      </a:r>
                    </a:p>
                  </a:txBody>
                  <a:tcPr>
                    <a:lnB>
                      <a:noFill/>
                    </a:lnB>
                    <a:solidFill>
                      <a:schemeClr val="bg1">
                        <a:lumMod val="85000"/>
                        <a:lumOff val="15000"/>
                      </a:schemeClr>
                    </a:solidFill>
                  </a:tcPr>
                </a:tc>
                <a:tc>
                  <a:txBody>
                    <a:bodyPr/>
                    <a:lstStyle/>
                    <a:p>
                      <a:r>
                        <a:rPr lang="en-US" dirty="0" smtClean="0"/>
                        <a:t>Screening program</a:t>
                      </a:r>
                      <a:endParaRPr lang="en-US" dirty="0"/>
                    </a:p>
                  </a:txBody>
                  <a:tcPr>
                    <a:solidFill>
                      <a:schemeClr val="bg1">
                        <a:lumMod val="85000"/>
                        <a:lumOff val="15000"/>
                      </a:schemeClr>
                    </a:solidFill>
                  </a:tcPr>
                </a:tc>
                <a:tc>
                  <a:txBody>
                    <a:bodyPr/>
                    <a:lstStyle/>
                    <a:p>
                      <a:r>
                        <a:rPr lang="en-US" dirty="0" smtClean="0"/>
                        <a:t>Limited anatomical detail</a:t>
                      </a:r>
                      <a:endParaRPr lang="en-US" dirty="0"/>
                    </a:p>
                  </a:txBody>
                  <a:tcPr>
                    <a:solidFill>
                      <a:schemeClr val="bg1">
                        <a:lumMod val="85000"/>
                        <a:lumOff val="15000"/>
                      </a:schemeClr>
                    </a:solidFill>
                  </a:tcPr>
                </a:tc>
                <a:extLst>
                  <a:ext uri="{0D108BD9-81ED-4DB2-BD59-A6C34878D82A}">
                    <a16:rowId xmlns:a16="http://schemas.microsoft.com/office/drawing/2014/main" val="4084996794"/>
                  </a:ext>
                </a:extLst>
              </a:tr>
              <a:tr h="547639">
                <a:tc>
                  <a:txBody>
                    <a:bodyPr/>
                    <a:lstStyle/>
                    <a:p>
                      <a:r>
                        <a:rPr lang="en-US" dirty="0" smtClean="0"/>
                        <a:t>Diameter measurement</a:t>
                      </a:r>
                      <a:endParaRPr lang="en-US" dirty="0"/>
                    </a:p>
                  </a:txBody>
                  <a:tcPr>
                    <a:lnR>
                      <a:noFill/>
                    </a:lnR>
                    <a:solidFill>
                      <a:schemeClr val="bg1">
                        <a:lumMod val="85000"/>
                        <a:lumOff val="15000"/>
                      </a:schemeClr>
                    </a:solidFill>
                  </a:tcPr>
                </a:tc>
                <a:tc>
                  <a:txBody>
                    <a:bodyPr/>
                    <a:lstStyle/>
                    <a:p>
                      <a:r>
                        <a:rPr lang="en-US" dirty="0" smtClean="0"/>
                        <a:t>Low cost – Widely available</a:t>
                      </a:r>
                      <a:endParaRPr lang="en-US" dirty="0"/>
                    </a:p>
                  </a:txBody>
                  <a:tcPr>
                    <a:lnL>
                      <a:noFill/>
                    </a:lnL>
                    <a:lnR>
                      <a:noFill/>
                    </a:lnR>
                    <a:lnT>
                      <a:noFill/>
                    </a:lnT>
                    <a:lnB>
                      <a:noFill/>
                    </a:lnB>
                    <a:lnTlToBr w="12700" cmpd="sng">
                      <a:noFill/>
                      <a:prstDash val="solid"/>
                    </a:lnTlToBr>
                    <a:lnBlToTr w="12700" cmpd="sng">
                      <a:noFill/>
                      <a:prstDash val="solid"/>
                    </a:lnBlToTr>
                    <a:solidFill>
                      <a:schemeClr val="bg1">
                        <a:lumMod val="85000"/>
                        <a:lumOff val="15000"/>
                      </a:schemeClr>
                    </a:solidFill>
                  </a:tcPr>
                </a:tc>
                <a:tc>
                  <a:txBody>
                    <a:bodyPr/>
                    <a:lstStyle/>
                    <a:p>
                      <a:r>
                        <a:rPr lang="en-US" dirty="0" smtClean="0"/>
                        <a:t>Initial evaluation of suspected AAA</a:t>
                      </a:r>
                      <a:endParaRPr lang="en-US" dirty="0"/>
                    </a:p>
                  </a:txBody>
                  <a:tcPr>
                    <a:lnL>
                      <a:noFill/>
                    </a:lnL>
                    <a:solidFill>
                      <a:schemeClr val="bg1">
                        <a:lumMod val="85000"/>
                        <a:lumOff val="15000"/>
                      </a:schemeClr>
                    </a:solidFill>
                  </a:tcPr>
                </a:tc>
                <a:tc>
                  <a:txBody>
                    <a:bodyPr/>
                    <a:lstStyle/>
                    <a:p>
                      <a:r>
                        <a:rPr lang="en-US" dirty="0" smtClean="0"/>
                        <a:t>Poor image quality with obesity or bowel gas</a:t>
                      </a:r>
                      <a:endParaRPr lang="en-US" dirty="0"/>
                    </a:p>
                  </a:txBody>
                  <a:tcPr>
                    <a:solidFill>
                      <a:schemeClr val="bg1">
                        <a:lumMod val="85000"/>
                        <a:lumOff val="15000"/>
                      </a:schemeClr>
                    </a:solidFill>
                  </a:tcPr>
                </a:tc>
                <a:extLst>
                  <a:ext uri="{0D108BD9-81ED-4DB2-BD59-A6C34878D82A}">
                    <a16:rowId xmlns:a16="http://schemas.microsoft.com/office/drawing/2014/main" val="1145800553"/>
                  </a:ext>
                </a:extLst>
              </a:tr>
              <a:tr h="945240">
                <a:tc>
                  <a:txBody>
                    <a:bodyPr/>
                    <a:lstStyle/>
                    <a:p>
                      <a:r>
                        <a:rPr lang="en-US" dirty="0" smtClean="0"/>
                        <a:t>General location </a:t>
                      </a:r>
                      <a:r>
                        <a:rPr lang="en-US" dirty="0" err="1" smtClean="0"/>
                        <a:t>assesment</a:t>
                      </a:r>
                      <a:endParaRPr lang="en-US" dirty="0"/>
                    </a:p>
                  </a:txBody>
                  <a:tcPr>
                    <a:solidFill>
                      <a:schemeClr val="bg1">
                        <a:lumMod val="85000"/>
                        <a:lumOff val="15000"/>
                      </a:schemeClr>
                    </a:solidFill>
                  </a:tcPr>
                </a:tc>
                <a:tc>
                  <a:txBody>
                    <a:bodyPr/>
                    <a:lstStyle/>
                    <a:p>
                      <a:r>
                        <a:rPr lang="en-US" dirty="0" smtClean="0"/>
                        <a:t>No radiation – No contrast</a:t>
                      </a:r>
                    </a:p>
                    <a:p>
                      <a:r>
                        <a:rPr lang="en-US" dirty="0" smtClean="0"/>
                        <a:t>High accuracy for</a:t>
                      </a:r>
                      <a:r>
                        <a:rPr lang="en-US" baseline="0" dirty="0" smtClean="0"/>
                        <a:t> S</a:t>
                      </a:r>
                      <a:r>
                        <a:rPr lang="en-US" dirty="0" smtClean="0"/>
                        <a:t>ize</a:t>
                      </a:r>
                    </a:p>
                    <a:p>
                      <a:r>
                        <a:rPr lang="en-US" dirty="0" smtClean="0"/>
                        <a:t>(95%)</a:t>
                      </a:r>
                      <a:endParaRPr lang="en-US" dirty="0"/>
                    </a:p>
                  </a:txBody>
                  <a:tcPr>
                    <a:lnT>
                      <a:noFill/>
                    </a:lnT>
                    <a:solidFill>
                      <a:schemeClr val="bg1">
                        <a:lumMod val="85000"/>
                        <a:lumOff val="15000"/>
                      </a:schemeClr>
                    </a:solidFill>
                  </a:tcPr>
                </a:tc>
                <a:tc>
                  <a:txBody>
                    <a:bodyPr/>
                    <a:lstStyle/>
                    <a:p>
                      <a:r>
                        <a:rPr lang="en-US" dirty="0" smtClean="0"/>
                        <a:t>Surveillance of small, known aneurysms</a:t>
                      </a:r>
                      <a:endParaRPr lang="en-US" dirty="0"/>
                    </a:p>
                  </a:txBody>
                  <a:tcPr>
                    <a:solidFill>
                      <a:schemeClr val="bg1">
                        <a:lumMod val="85000"/>
                        <a:lumOff val="15000"/>
                      </a:schemeClr>
                    </a:solidFill>
                  </a:tcPr>
                </a:tc>
                <a:tc>
                  <a:txBody>
                    <a:bodyPr/>
                    <a:lstStyle/>
                    <a:p>
                      <a:r>
                        <a:rPr lang="en-US" dirty="0" smtClean="0"/>
                        <a:t>Not sufficient for surgical/EVAR</a:t>
                      </a:r>
                      <a:r>
                        <a:rPr lang="en-US" baseline="0" dirty="0" smtClean="0"/>
                        <a:t> planning</a:t>
                      </a:r>
                      <a:endParaRPr lang="en-US" dirty="0"/>
                    </a:p>
                  </a:txBody>
                  <a:tcPr>
                    <a:solidFill>
                      <a:schemeClr val="bg1">
                        <a:lumMod val="85000"/>
                        <a:lumOff val="15000"/>
                      </a:schemeClr>
                    </a:solidFill>
                  </a:tcPr>
                </a:tc>
                <a:extLst>
                  <a:ext uri="{0D108BD9-81ED-4DB2-BD59-A6C34878D82A}">
                    <a16:rowId xmlns:a16="http://schemas.microsoft.com/office/drawing/2014/main" val="3919282122"/>
                  </a:ext>
                </a:extLst>
              </a:tr>
              <a:tr h="540137">
                <a:tc>
                  <a:txBody>
                    <a:bodyPr/>
                    <a:lstStyle/>
                    <a:p>
                      <a:endParaRPr lang="en-US" dirty="0"/>
                    </a:p>
                  </a:txBody>
                  <a:tcPr>
                    <a:solidFill>
                      <a:schemeClr val="bg1">
                        <a:lumMod val="85000"/>
                        <a:lumOff val="15000"/>
                      </a:schemeClr>
                    </a:solidFill>
                  </a:tcPr>
                </a:tc>
                <a:tc>
                  <a:txBody>
                    <a:bodyPr/>
                    <a:lstStyle/>
                    <a:p>
                      <a:endParaRPr lang="en-US" dirty="0"/>
                    </a:p>
                  </a:txBody>
                  <a:tcPr>
                    <a:solidFill>
                      <a:schemeClr val="bg1">
                        <a:lumMod val="85000"/>
                        <a:lumOff val="15000"/>
                      </a:schemeClr>
                    </a:solidFill>
                  </a:tcPr>
                </a:tc>
                <a:tc>
                  <a:txBody>
                    <a:bodyPr/>
                    <a:lstStyle/>
                    <a:p>
                      <a:endParaRPr lang="en-US" dirty="0"/>
                    </a:p>
                  </a:txBody>
                  <a:tcPr>
                    <a:solidFill>
                      <a:schemeClr val="bg1">
                        <a:lumMod val="85000"/>
                        <a:lumOff val="15000"/>
                      </a:schemeClr>
                    </a:solidFill>
                  </a:tcPr>
                </a:tc>
                <a:tc>
                  <a:txBody>
                    <a:bodyPr/>
                    <a:lstStyle/>
                    <a:p>
                      <a:endParaRPr lang="en-US" dirty="0"/>
                    </a:p>
                  </a:txBody>
                  <a:tcPr>
                    <a:solidFill>
                      <a:schemeClr val="bg1">
                        <a:lumMod val="85000"/>
                        <a:lumOff val="15000"/>
                      </a:schemeClr>
                    </a:solidFill>
                  </a:tcPr>
                </a:tc>
                <a:extLst>
                  <a:ext uri="{0D108BD9-81ED-4DB2-BD59-A6C34878D82A}">
                    <a16:rowId xmlns:a16="http://schemas.microsoft.com/office/drawing/2014/main" val="2806023521"/>
                  </a:ext>
                </a:extLst>
              </a:tr>
            </a:tbl>
          </a:graphicData>
        </a:graphic>
      </p:graphicFrame>
    </p:spTree>
    <p:extLst>
      <p:ext uri="{BB962C8B-B14F-4D97-AF65-F5344CB8AC3E}">
        <p14:creationId xmlns:p14="http://schemas.microsoft.com/office/powerpoint/2010/main" val="56443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6209" y="668740"/>
            <a:ext cx="5500047" cy="5076968"/>
          </a:xfrm>
        </p:spPr>
        <p:txBody>
          <a:bodyPr>
            <a:normAutofit fontScale="90000"/>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Historic milestone</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1951 in Paris, Dubost performed the first successful surgical repair of an abdominal aortic aneurysm. He resected the aneurysmal segment of the aorta and replaced it with an arterial homograft taken from another human donor.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This operation is considered the beginning of the modern era of aortic aneurysm surgery—a true turning point</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Before Dubost, an abdominal aortic aneurysm was almost always a fatal diagnosis.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885" r="24195"/>
          <a:stretch/>
        </p:blipFill>
        <p:spPr>
          <a:xfrm>
            <a:off x="189326" y="150125"/>
            <a:ext cx="5776823" cy="4814882"/>
          </a:xfrm>
          <a:prstGeom prst="rect">
            <a:avLst/>
          </a:prstGeom>
          <a:solidFill>
            <a:srgbClr val="FFFFFF">
              <a:shade val="85000"/>
            </a:srgbClr>
          </a:solidFill>
          <a:ln w="285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1"/>
          </p:nvPr>
        </p:nvSpPr>
        <p:spPr>
          <a:xfrm rot="10800000" flipV="1">
            <a:off x="1721528" y="4968434"/>
            <a:ext cx="2333766" cy="777274"/>
          </a:xfrm>
        </p:spPr>
        <p:txBody>
          <a:bodyPr>
            <a:normAutofit fontScale="77500" lnSpcReduction="20000"/>
          </a:bodyPr>
          <a:lstStyle/>
          <a:p>
            <a:r>
              <a:rPr lang="en-US" sz="3800" b="1" dirty="0" smtClean="0">
                <a:latin typeface="Gabriola" panose="04040605051002020D02" pitchFamily="82" charset="0"/>
              </a:rPr>
              <a:t>Charles Dubost</a:t>
            </a:r>
          </a:p>
          <a:p>
            <a:r>
              <a:rPr lang="en-US" sz="2100" dirty="0" smtClean="0">
                <a:latin typeface="MV Boli" panose="02000500030200090000" pitchFamily="2" charset="0"/>
                <a:ea typeface="PMingLiU-ExtB" panose="02020500000000000000" pitchFamily="18" charset="-120"/>
                <a:cs typeface="MV Boli" panose="02000500030200090000" pitchFamily="2" charset="0"/>
              </a:rPr>
              <a:t>1914_1991</a:t>
            </a:r>
            <a:endParaRPr lang="en-US" sz="2100" dirty="0">
              <a:latin typeface="MV Boli" panose="02000500030200090000" pitchFamily="2" charset="0"/>
              <a:ea typeface="PMingLiU-ExtB" panose="02020500000000000000" pitchFamily="18" charset="-120"/>
              <a:cs typeface="MV Boli" panose="02000500030200090000" pitchFamily="2" charset="0"/>
            </a:endParaRPr>
          </a:p>
        </p:txBody>
      </p:sp>
      <p:sp>
        <p:nvSpPr>
          <p:cNvPr id="5" name="TextBox 4"/>
          <p:cNvSpPr txBox="1"/>
          <p:nvPr/>
        </p:nvSpPr>
        <p:spPr>
          <a:xfrm>
            <a:off x="189326" y="5657671"/>
            <a:ext cx="5398170" cy="1200329"/>
          </a:xfrm>
          <a:prstGeom prst="rect">
            <a:avLst/>
          </a:prstGeom>
          <a:noFill/>
        </p:spPr>
        <p:txBody>
          <a:bodyPr wrap="square" rtlCol="0">
            <a:spAutoFit/>
          </a:bodyPr>
          <a:lstStyle/>
          <a:p>
            <a:pPr algn="ctr"/>
            <a:r>
              <a:rPr lang="en-US" dirty="0">
                <a:latin typeface="MV Boli" panose="02000500030200090000" pitchFamily="2" charset="0"/>
                <a:cs typeface="MV Boli" panose="02000500030200090000" pitchFamily="2" charset="0"/>
              </a:rPr>
              <a:t>a French surgeon, recognized as one of the fathers of abdominal aortic aneurysm (AAA) surgery</a:t>
            </a:r>
            <a:r>
              <a:rPr lang="en-US" dirty="0" smtClean="0">
                <a:latin typeface="MV Boli" panose="02000500030200090000" pitchFamily="2" charset="0"/>
                <a:cs typeface="MV Boli" panose="02000500030200090000" pitchFamily="2" charset="0"/>
              </a:rPr>
              <a:t>.</a:t>
            </a:r>
            <a:r>
              <a:rPr lang="en-US" dirty="0">
                <a:latin typeface="MV Boli" panose="02000500030200090000" pitchFamily="2" charset="0"/>
                <a:cs typeface="MV Boli" panose="02000500030200090000" pitchFamily="2" charset="0"/>
              </a:rPr>
              <a:t/>
            </a:r>
            <a:br>
              <a:rPr lang="en-US" dirty="0">
                <a:latin typeface="MV Boli" panose="02000500030200090000" pitchFamily="2" charset="0"/>
                <a:cs typeface="MV Boli" panose="02000500030200090000" pitchFamily="2" charset="0"/>
              </a:rPr>
            </a:br>
            <a:endParaRPr lang="en-US"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207209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2582" y="308851"/>
            <a:ext cx="920027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When do we use other diagnostic tools?</a:t>
            </a:r>
          </a:p>
        </p:txBody>
      </p:sp>
      <p:sp>
        <p:nvSpPr>
          <p:cNvPr id="4" name="TextBox 3"/>
          <p:cNvSpPr txBox="1"/>
          <p:nvPr/>
        </p:nvSpPr>
        <p:spPr>
          <a:xfrm>
            <a:off x="438144" y="1119116"/>
            <a:ext cx="11235241" cy="1323439"/>
          </a:xfrm>
          <a:prstGeom prst="rect">
            <a:avLst/>
          </a:prstGeom>
          <a:noFill/>
        </p:spPr>
        <p:txBody>
          <a:bodyPr wrap="square" rtlCol="0">
            <a:spAutoFit/>
          </a:bodyPr>
          <a:lstStyle/>
          <a:p>
            <a:r>
              <a:rPr lang="en-US" sz="2000"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CT</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provides high‑resolution </a:t>
            </a:r>
            <a:r>
              <a:rPr lang="en-US"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anatomical detail</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allowing precise definition of aneurysm </a:t>
            </a:r>
            <a:r>
              <a:rPr lang="en-US"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extent</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location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the standard </a:t>
            </a:r>
            <a:r>
              <a:rPr lang="en-US"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next step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a significant aneurysm is found on ultrasound and is </a:t>
            </a:r>
            <a:r>
              <a:rPr lang="en-US"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crucial in symptomatic patients or when rupture is suspected</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CT is often used to determine whether the patient </a:t>
            </a:r>
            <a:r>
              <a:rPr lang="en-US"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needs intervention</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94850264"/>
              </p:ext>
            </p:extLst>
          </p:nvPr>
        </p:nvGraphicFramePr>
        <p:xfrm>
          <a:off x="412580" y="2999550"/>
          <a:ext cx="11406380" cy="3413119"/>
        </p:xfrm>
        <a:graphic>
          <a:graphicData uri="http://schemas.openxmlformats.org/drawingml/2006/table">
            <a:tbl>
              <a:tblPr firstRow="1" bandRow="1">
                <a:tableStyleId>{AF606853-7671-496A-8E4F-DF71F8EC918B}</a:tableStyleId>
              </a:tblPr>
              <a:tblGrid>
                <a:gridCol w="2851595">
                  <a:extLst>
                    <a:ext uri="{9D8B030D-6E8A-4147-A177-3AD203B41FA5}">
                      <a16:colId xmlns:a16="http://schemas.microsoft.com/office/drawing/2014/main" val="3083370393"/>
                    </a:ext>
                  </a:extLst>
                </a:gridCol>
                <a:gridCol w="2851595">
                  <a:extLst>
                    <a:ext uri="{9D8B030D-6E8A-4147-A177-3AD203B41FA5}">
                      <a16:colId xmlns:a16="http://schemas.microsoft.com/office/drawing/2014/main" val="3736495603"/>
                    </a:ext>
                  </a:extLst>
                </a:gridCol>
                <a:gridCol w="2851595">
                  <a:extLst>
                    <a:ext uri="{9D8B030D-6E8A-4147-A177-3AD203B41FA5}">
                      <a16:colId xmlns:a16="http://schemas.microsoft.com/office/drawing/2014/main" val="2795562974"/>
                    </a:ext>
                  </a:extLst>
                </a:gridCol>
                <a:gridCol w="2851595">
                  <a:extLst>
                    <a:ext uri="{9D8B030D-6E8A-4147-A177-3AD203B41FA5}">
                      <a16:colId xmlns:a16="http://schemas.microsoft.com/office/drawing/2014/main" val="1015786482"/>
                    </a:ext>
                  </a:extLst>
                </a:gridCol>
              </a:tblGrid>
              <a:tr h="547639">
                <a:tc>
                  <a:txBody>
                    <a:bodyPr/>
                    <a:lstStyle/>
                    <a:p>
                      <a:r>
                        <a:rPr lang="en-US" sz="2000" dirty="0" smtClean="0">
                          <a:latin typeface="Times New Roman" panose="02020603050405020304" pitchFamily="18" charset="0"/>
                          <a:cs typeface="Times New Roman" panose="02020603050405020304" pitchFamily="18" charset="0"/>
                        </a:rPr>
                        <a:t>Main</a:t>
                      </a:r>
                      <a:r>
                        <a:rPr lang="en-US" sz="2000" baseline="0" dirty="0" smtClean="0">
                          <a:latin typeface="Times New Roman" panose="02020603050405020304" pitchFamily="18" charset="0"/>
                          <a:cs typeface="Times New Roman" panose="02020603050405020304" pitchFamily="18" charset="0"/>
                        </a:rPr>
                        <a:t> role</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t>Advantages</a:t>
                      </a:r>
                      <a:endParaRPr lang="en-US" sz="2000" dirty="0"/>
                    </a:p>
                  </a:txBody>
                  <a:tcPr/>
                </a:tc>
                <a:tc>
                  <a:txBody>
                    <a:bodyPr/>
                    <a:lstStyle/>
                    <a:p>
                      <a:r>
                        <a:rPr lang="en-US" sz="2000" dirty="0" smtClean="0"/>
                        <a:t>Clinical use</a:t>
                      </a:r>
                      <a:endParaRPr lang="en-US" sz="2000" dirty="0"/>
                    </a:p>
                  </a:txBody>
                  <a:tcPr/>
                </a:tc>
                <a:tc>
                  <a:txBody>
                    <a:bodyPr/>
                    <a:lstStyle/>
                    <a:p>
                      <a:r>
                        <a:rPr lang="en-US" sz="2000" dirty="0" smtClean="0"/>
                        <a:t>Limitation</a:t>
                      </a:r>
                      <a:endParaRPr lang="en-US" sz="2000" dirty="0"/>
                    </a:p>
                  </a:txBody>
                  <a:tcPr/>
                </a:tc>
                <a:extLst>
                  <a:ext uri="{0D108BD9-81ED-4DB2-BD59-A6C34878D82A}">
                    <a16:rowId xmlns:a16="http://schemas.microsoft.com/office/drawing/2014/main" val="3330358641"/>
                  </a:ext>
                </a:extLst>
              </a:tr>
              <a:tr h="547639">
                <a:tc>
                  <a:txBody>
                    <a:bodyPr/>
                    <a:lstStyle/>
                    <a:p>
                      <a:r>
                        <a:rPr lang="en-US" dirty="0" smtClean="0"/>
                        <a:t>Detailed anatomical evaluation </a:t>
                      </a:r>
                      <a:endParaRPr lang="en-US" baseline="0" dirty="0" smtClean="0"/>
                    </a:p>
                  </a:txBody>
                  <a:tcPr>
                    <a:solidFill>
                      <a:schemeClr val="bg1">
                        <a:lumMod val="85000"/>
                        <a:lumOff val="15000"/>
                      </a:schemeClr>
                    </a:solidFill>
                  </a:tcPr>
                </a:tc>
                <a:tc>
                  <a:txBody>
                    <a:bodyPr/>
                    <a:lstStyle/>
                    <a:p>
                      <a:r>
                        <a:rPr lang="en-US" dirty="0" smtClean="0"/>
                        <a:t>Superior anatomical resolution</a:t>
                      </a:r>
                    </a:p>
                  </a:txBody>
                  <a:tcPr>
                    <a:lnB>
                      <a:noFill/>
                    </a:lnB>
                    <a:solidFill>
                      <a:schemeClr val="bg1">
                        <a:lumMod val="85000"/>
                        <a:lumOff val="15000"/>
                      </a:schemeClr>
                    </a:solidFill>
                  </a:tcPr>
                </a:tc>
                <a:tc>
                  <a:txBody>
                    <a:bodyPr/>
                    <a:lstStyle/>
                    <a:p>
                      <a:r>
                        <a:rPr lang="en-US" dirty="0" smtClean="0"/>
                        <a:t>After AAAs detected on US</a:t>
                      </a:r>
                      <a:endParaRPr lang="en-US" dirty="0"/>
                    </a:p>
                  </a:txBody>
                  <a:tcPr>
                    <a:solidFill>
                      <a:schemeClr val="bg1">
                        <a:lumMod val="85000"/>
                        <a:lumOff val="15000"/>
                      </a:schemeClr>
                    </a:solidFill>
                  </a:tcPr>
                </a:tc>
                <a:tc>
                  <a:txBody>
                    <a:bodyPr/>
                    <a:lstStyle/>
                    <a:p>
                      <a:r>
                        <a:rPr lang="en-US" dirty="0" smtClean="0"/>
                        <a:t>Not</a:t>
                      </a:r>
                      <a:r>
                        <a:rPr lang="en-US" baseline="0" dirty="0" smtClean="0"/>
                        <a:t> suitable for Pregnant pations- Radiation</a:t>
                      </a:r>
                      <a:endParaRPr lang="en-US" dirty="0"/>
                    </a:p>
                  </a:txBody>
                  <a:tcPr>
                    <a:solidFill>
                      <a:schemeClr val="bg1">
                        <a:lumMod val="85000"/>
                        <a:lumOff val="15000"/>
                      </a:schemeClr>
                    </a:solidFill>
                  </a:tcPr>
                </a:tc>
                <a:extLst>
                  <a:ext uri="{0D108BD9-81ED-4DB2-BD59-A6C34878D82A}">
                    <a16:rowId xmlns:a16="http://schemas.microsoft.com/office/drawing/2014/main" val="4084996794"/>
                  </a:ext>
                </a:extLst>
              </a:tr>
              <a:tr h="547639">
                <a:tc>
                  <a:txBody>
                    <a:bodyPr/>
                    <a:lstStyle/>
                    <a:p>
                      <a:r>
                        <a:rPr lang="en-US" dirty="0" smtClean="0"/>
                        <a:t>Determining </a:t>
                      </a:r>
                      <a:r>
                        <a:rPr lang="en-US" dirty="0" err="1" smtClean="0"/>
                        <a:t>infrarenal</a:t>
                      </a:r>
                      <a:r>
                        <a:rPr lang="en-US" dirty="0" smtClean="0"/>
                        <a:t> vs suprarenal involvement </a:t>
                      </a:r>
                      <a:endParaRPr lang="en-US" dirty="0"/>
                    </a:p>
                  </a:txBody>
                  <a:tcPr>
                    <a:lnR>
                      <a:noFill/>
                    </a:lnR>
                    <a:solidFill>
                      <a:schemeClr val="bg1">
                        <a:lumMod val="85000"/>
                        <a:lumOff val="15000"/>
                      </a:schemeClr>
                    </a:solidFill>
                  </a:tcPr>
                </a:tc>
                <a:tc>
                  <a:txBody>
                    <a:bodyPr/>
                    <a:lstStyle/>
                    <a:p>
                      <a:r>
                        <a:rPr lang="en-US" dirty="0" smtClean="0"/>
                        <a:t>Better visualization of surrounding structures </a:t>
                      </a:r>
                      <a:endParaRPr lang="en-US" dirty="0"/>
                    </a:p>
                  </a:txBody>
                  <a:tcPr>
                    <a:lnL>
                      <a:noFill/>
                    </a:lnL>
                    <a:lnR>
                      <a:noFill/>
                    </a:lnR>
                    <a:lnT>
                      <a:noFill/>
                    </a:lnT>
                    <a:lnB>
                      <a:noFill/>
                    </a:lnB>
                    <a:lnTlToBr w="12700" cmpd="sng">
                      <a:noFill/>
                      <a:prstDash val="solid"/>
                    </a:lnTlToBr>
                    <a:lnBlToTr w="12700" cmpd="sng">
                      <a:noFill/>
                      <a:prstDash val="solid"/>
                    </a:lnBlToTr>
                    <a:solidFill>
                      <a:schemeClr val="bg1">
                        <a:lumMod val="85000"/>
                        <a:lumOff val="15000"/>
                      </a:schemeClr>
                    </a:solidFill>
                  </a:tcPr>
                </a:tc>
                <a:tc>
                  <a:txBody>
                    <a:bodyPr/>
                    <a:lstStyle/>
                    <a:p>
                      <a:r>
                        <a:rPr lang="en-US" dirty="0" smtClean="0"/>
                        <a:t>Pre‑intervention planning</a:t>
                      </a:r>
                      <a:endParaRPr lang="en-US" dirty="0"/>
                    </a:p>
                  </a:txBody>
                  <a:tcPr>
                    <a:lnL>
                      <a:noFill/>
                    </a:lnL>
                    <a:solidFill>
                      <a:schemeClr val="bg1">
                        <a:lumMod val="85000"/>
                        <a:lumOff val="15000"/>
                      </a:schemeClr>
                    </a:solidFill>
                  </a:tcPr>
                </a:tc>
                <a:tc>
                  <a:txBody>
                    <a:bodyPr/>
                    <a:lstStyle/>
                    <a:p>
                      <a:r>
                        <a:rPr lang="en-US" dirty="0" smtClean="0"/>
                        <a:t>Availability &amp; Time</a:t>
                      </a:r>
                      <a:endParaRPr lang="en-US" dirty="0"/>
                    </a:p>
                  </a:txBody>
                  <a:tcPr>
                    <a:solidFill>
                      <a:schemeClr val="bg1">
                        <a:lumMod val="85000"/>
                        <a:lumOff val="15000"/>
                      </a:schemeClr>
                    </a:solidFill>
                  </a:tcPr>
                </a:tc>
                <a:extLst>
                  <a:ext uri="{0D108BD9-81ED-4DB2-BD59-A6C34878D82A}">
                    <a16:rowId xmlns:a16="http://schemas.microsoft.com/office/drawing/2014/main" val="1145800553"/>
                  </a:ext>
                </a:extLst>
              </a:tr>
              <a:tr h="945240">
                <a:tc>
                  <a:txBody>
                    <a:bodyPr/>
                    <a:lstStyle/>
                    <a:p>
                      <a:r>
                        <a:rPr lang="en-US" dirty="0" smtClean="0"/>
                        <a:t>Assessing extent of aneurysm</a:t>
                      </a:r>
                      <a:endParaRPr lang="en-US" dirty="0"/>
                    </a:p>
                  </a:txBody>
                  <a:tcPr>
                    <a:solidFill>
                      <a:schemeClr val="bg1">
                        <a:lumMod val="85000"/>
                        <a:lumOff val="15000"/>
                      </a:schemeClr>
                    </a:solidFill>
                  </a:tcPr>
                </a:tc>
                <a:tc>
                  <a:txBody>
                    <a:bodyPr/>
                    <a:lstStyle/>
                    <a:p>
                      <a:r>
                        <a:rPr lang="en-US" dirty="0" smtClean="0"/>
                        <a:t>Essential for treatment decision‑making</a:t>
                      </a:r>
                      <a:endParaRPr lang="en-US" dirty="0"/>
                    </a:p>
                  </a:txBody>
                  <a:tcPr>
                    <a:lnT>
                      <a:noFill/>
                    </a:lnT>
                    <a:solidFill>
                      <a:schemeClr val="bg1">
                        <a:lumMod val="85000"/>
                        <a:lumOff val="15000"/>
                      </a:schemeClr>
                    </a:solidFill>
                  </a:tcPr>
                </a:tc>
                <a:tc>
                  <a:txBody>
                    <a:bodyPr/>
                    <a:lstStyle/>
                    <a:p>
                      <a:r>
                        <a:rPr lang="en-US" dirty="0" smtClean="0"/>
                        <a:t>Symptomatic or unstable patients</a:t>
                      </a:r>
                      <a:endParaRPr lang="en-US" dirty="0"/>
                    </a:p>
                  </a:txBody>
                  <a:tcPr>
                    <a:solidFill>
                      <a:schemeClr val="bg1">
                        <a:lumMod val="85000"/>
                        <a:lumOff val="15000"/>
                      </a:schemeClr>
                    </a:solidFill>
                  </a:tcPr>
                </a:tc>
                <a:tc>
                  <a:txBody>
                    <a:bodyPr/>
                    <a:lstStyle/>
                    <a:p>
                      <a:endParaRPr lang="en-US" dirty="0" smtClean="0"/>
                    </a:p>
                    <a:p>
                      <a:endParaRPr lang="en-US" dirty="0"/>
                    </a:p>
                  </a:txBody>
                  <a:tcPr>
                    <a:solidFill>
                      <a:schemeClr val="bg1">
                        <a:lumMod val="85000"/>
                        <a:lumOff val="15000"/>
                      </a:schemeClr>
                    </a:solidFill>
                  </a:tcPr>
                </a:tc>
                <a:extLst>
                  <a:ext uri="{0D108BD9-81ED-4DB2-BD59-A6C34878D82A}">
                    <a16:rowId xmlns:a16="http://schemas.microsoft.com/office/drawing/2014/main" val="3919282122"/>
                  </a:ext>
                </a:extLst>
              </a:tr>
              <a:tr h="540137">
                <a:tc>
                  <a:txBody>
                    <a:bodyPr/>
                    <a:lstStyle/>
                    <a:p>
                      <a:endParaRPr lang="en-US" dirty="0"/>
                    </a:p>
                  </a:txBody>
                  <a:tcPr>
                    <a:solidFill>
                      <a:schemeClr val="bg1">
                        <a:lumMod val="85000"/>
                        <a:lumOff val="15000"/>
                      </a:schemeClr>
                    </a:solidFill>
                  </a:tcPr>
                </a:tc>
                <a:tc>
                  <a:txBody>
                    <a:bodyPr/>
                    <a:lstStyle/>
                    <a:p>
                      <a:endParaRPr lang="en-US" dirty="0"/>
                    </a:p>
                  </a:txBody>
                  <a:tcPr>
                    <a:solidFill>
                      <a:schemeClr val="bg1">
                        <a:lumMod val="85000"/>
                        <a:lumOff val="15000"/>
                      </a:schemeClr>
                    </a:solidFill>
                  </a:tcPr>
                </a:tc>
                <a:tc>
                  <a:txBody>
                    <a:bodyPr/>
                    <a:lstStyle/>
                    <a:p>
                      <a:r>
                        <a:rPr lang="en-US" dirty="0" smtClean="0"/>
                        <a:t>Suspected rupture or rapid expansion</a:t>
                      </a:r>
                      <a:endParaRPr lang="en-US" dirty="0"/>
                    </a:p>
                  </a:txBody>
                  <a:tcPr>
                    <a:solidFill>
                      <a:schemeClr val="bg1">
                        <a:lumMod val="85000"/>
                        <a:lumOff val="15000"/>
                      </a:schemeClr>
                    </a:solidFill>
                  </a:tcPr>
                </a:tc>
                <a:tc>
                  <a:txBody>
                    <a:bodyPr/>
                    <a:lstStyle/>
                    <a:p>
                      <a:endParaRPr lang="en-US" dirty="0"/>
                    </a:p>
                  </a:txBody>
                  <a:tcPr>
                    <a:solidFill>
                      <a:schemeClr val="bg1">
                        <a:lumMod val="85000"/>
                        <a:lumOff val="15000"/>
                      </a:schemeClr>
                    </a:solidFill>
                  </a:tcPr>
                </a:tc>
                <a:extLst>
                  <a:ext uri="{0D108BD9-81ED-4DB2-BD59-A6C34878D82A}">
                    <a16:rowId xmlns:a16="http://schemas.microsoft.com/office/drawing/2014/main" val="2806023521"/>
                  </a:ext>
                </a:extLst>
              </a:tr>
            </a:tbl>
          </a:graphicData>
        </a:graphic>
      </p:graphicFrame>
    </p:spTree>
    <p:extLst>
      <p:ext uri="{BB962C8B-B14F-4D97-AF65-F5344CB8AC3E}">
        <p14:creationId xmlns:p14="http://schemas.microsoft.com/office/powerpoint/2010/main" val="1332656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82" y="308851"/>
            <a:ext cx="920027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When do we use other diagnostic tools?</a:t>
            </a:r>
          </a:p>
        </p:txBody>
      </p:sp>
      <p:sp>
        <p:nvSpPr>
          <p:cNvPr id="3" name="TextBox 2"/>
          <p:cNvSpPr txBox="1"/>
          <p:nvPr/>
        </p:nvSpPr>
        <p:spPr>
          <a:xfrm>
            <a:off x="438144" y="1119116"/>
            <a:ext cx="11235241" cy="1631216"/>
          </a:xfrm>
          <a:prstGeom prst="rect">
            <a:avLst/>
          </a:prstGeom>
          <a:noFill/>
        </p:spPr>
        <p:txBody>
          <a:bodyPr wrap="square" rtlCol="0">
            <a:spAutoFit/>
          </a:bodyPr>
          <a:lstStyle/>
          <a:p>
            <a:r>
              <a:rPr lang="en-US" sz="2000"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CT-Angiography</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the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gold standard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evaluating vascular anatomy in aneurysm patients.  </a:t>
            </a: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allows precise visualization of the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arterial lumen</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branch vessels</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aneurysm neck</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full vascular tree, making it </a:t>
            </a:r>
            <a:r>
              <a:rPr lang="en-US"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foundational for surgical and endovascular planning</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CTA has largely replaced invasive catheter‑based angiography.</a:t>
            </a:r>
          </a:p>
        </p:txBody>
      </p:sp>
      <p:graphicFrame>
        <p:nvGraphicFramePr>
          <p:cNvPr id="4" name="Table 3"/>
          <p:cNvGraphicFramePr>
            <a:graphicFrameLocks noGrp="1"/>
          </p:cNvGraphicFramePr>
          <p:nvPr>
            <p:extLst>
              <p:ext uri="{D42A27DB-BD31-4B8C-83A1-F6EECF244321}">
                <p14:modId xmlns:p14="http://schemas.microsoft.com/office/powerpoint/2010/main" val="1279258400"/>
              </p:ext>
            </p:extLst>
          </p:nvPr>
        </p:nvGraphicFramePr>
        <p:xfrm>
          <a:off x="412580" y="2999550"/>
          <a:ext cx="11406380" cy="3047359"/>
        </p:xfrm>
        <a:graphic>
          <a:graphicData uri="http://schemas.openxmlformats.org/drawingml/2006/table">
            <a:tbl>
              <a:tblPr firstRow="1" bandRow="1">
                <a:tableStyleId>{AF606853-7671-496A-8E4F-DF71F8EC918B}</a:tableStyleId>
              </a:tblPr>
              <a:tblGrid>
                <a:gridCol w="2851595">
                  <a:extLst>
                    <a:ext uri="{9D8B030D-6E8A-4147-A177-3AD203B41FA5}">
                      <a16:colId xmlns:a16="http://schemas.microsoft.com/office/drawing/2014/main" val="3083370393"/>
                    </a:ext>
                  </a:extLst>
                </a:gridCol>
                <a:gridCol w="2851595">
                  <a:extLst>
                    <a:ext uri="{9D8B030D-6E8A-4147-A177-3AD203B41FA5}">
                      <a16:colId xmlns:a16="http://schemas.microsoft.com/office/drawing/2014/main" val="3736495603"/>
                    </a:ext>
                  </a:extLst>
                </a:gridCol>
                <a:gridCol w="2851595">
                  <a:extLst>
                    <a:ext uri="{9D8B030D-6E8A-4147-A177-3AD203B41FA5}">
                      <a16:colId xmlns:a16="http://schemas.microsoft.com/office/drawing/2014/main" val="2795562974"/>
                    </a:ext>
                  </a:extLst>
                </a:gridCol>
                <a:gridCol w="2851595">
                  <a:extLst>
                    <a:ext uri="{9D8B030D-6E8A-4147-A177-3AD203B41FA5}">
                      <a16:colId xmlns:a16="http://schemas.microsoft.com/office/drawing/2014/main" val="1015786482"/>
                    </a:ext>
                  </a:extLst>
                </a:gridCol>
              </a:tblGrid>
              <a:tr h="547639">
                <a:tc>
                  <a:txBody>
                    <a:bodyPr/>
                    <a:lstStyle/>
                    <a:p>
                      <a:r>
                        <a:rPr lang="en-US" sz="2000" dirty="0" smtClean="0">
                          <a:latin typeface="Times New Roman" panose="02020603050405020304" pitchFamily="18" charset="0"/>
                          <a:cs typeface="Times New Roman" panose="02020603050405020304" pitchFamily="18" charset="0"/>
                        </a:rPr>
                        <a:t>Main</a:t>
                      </a:r>
                      <a:r>
                        <a:rPr lang="en-US" sz="2000" baseline="0" dirty="0" smtClean="0">
                          <a:latin typeface="Times New Roman" panose="02020603050405020304" pitchFamily="18" charset="0"/>
                          <a:cs typeface="Times New Roman" panose="02020603050405020304" pitchFamily="18" charset="0"/>
                        </a:rPr>
                        <a:t> role</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Key</a:t>
                      </a:r>
                      <a:r>
                        <a:rPr lang="en-US" sz="2000" baseline="0" dirty="0" smtClean="0">
                          <a:latin typeface="Times New Roman" panose="02020603050405020304" pitchFamily="18" charset="0"/>
                          <a:cs typeface="Times New Roman" panose="02020603050405020304" pitchFamily="18" charset="0"/>
                        </a:rPr>
                        <a:t> evaluation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Important</a:t>
                      </a:r>
                      <a:r>
                        <a:rPr lang="en-US" sz="2000" baseline="0" dirty="0" smtClean="0">
                          <a:latin typeface="Times New Roman" panose="02020603050405020304" pitchFamily="18" charset="0"/>
                          <a:cs typeface="Times New Roman" panose="02020603050405020304" pitchFamily="18" charset="0"/>
                        </a:rPr>
                        <a:t> Indication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Clinical</a:t>
                      </a:r>
                      <a:r>
                        <a:rPr lang="en-US" sz="2000" baseline="0" dirty="0" smtClean="0">
                          <a:latin typeface="Times New Roman" panose="02020603050405020304" pitchFamily="18" charset="0"/>
                          <a:cs typeface="Times New Roman" panose="02020603050405020304" pitchFamily="18" charset="0"/>
                        </a:rPr>
                        <a:t> note</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0358641"/>
                  </a:ext>
                </a:extLst>
              </a:tr>
              <a:tr h="547639">
                <a:tc>
                  <a:txBody>
                    <a:bodyPr/>
                    <a:lstStyle/>
                    <a:p>
                      <a:r>
                        <a:rPr lang="en-US" baseline="0" dirty="0" smtClean="0"/>
                        <a:t>Detailed lumen and arterial mapping</a:t>
                      </a:r>
                    </a:p>
                  </a:txBody>
                  <a:tcPr>
                    <a:solidFill>
                      <a:schemeClr val="bg1">
                        <a:lumMod val="85000"/>
                        <a:lumOff val="15000"/>
                      </a:schemeClr>
                    </a:solidFill>
                  </a:tcPr>
                </a:tc>
                <a:tc>
                  <a:txBody>
                    <a:bodyPr/>
                    <a:lstStyle/>
                    <a:p>
                      <a:r>
                        <a:rPr lang="en-US" dirty="0" smtClean="0"/>
                        <a:t>Aneurysm neck morphology </a:t>
                      </a:r>
                    </a:p>
                  </a:txBody>
                  <a:tcPr>
                    <a:lnB>
                      <a:noFill/>
                    </a:lnB>
                    <a:solidFill>
                      <a:schemeClr val="bg1">
                        <a:lumMod val="85000"/>
                        <a:lumOff val="15000"/>
                      </a:schemeClr>
                    </a:solidFill>
                  </a:tcPr>
                </a:tc>
                <a:tc>
                  <a:txBody>
                    <a:bodyPr/>
                    <a:lstStyle/>
                    <a:p>
                      <a:r>
                        <a:rPr lang="en-US" dirty="0" smtClean="0"/>
                        <a:t>Planning for AAA repair </a:t>
                      </a:r>
                      <a:endParaRPr lang="en-US" dirty="0"/>
                    </a:p>
                  </a:txBody>
                  <a:tcPr>
                    <a:solidFill>
                      <a:schemeClr val="bg1">
                        <a:lumMod val="85000"/>
                        <a:lumOff val="15000"/>
                      </a:schemeClr>
                    </a:solidFill>
                  </a:tcPr>
                </a:tc>
                <a:tc>
                  <a:txBody>
                    <a:bodyPr/>
                    <a:lstStyle/>
                    <a:p>
                      <a:r>
                        <a:rPr lang="en-US" dirty="0" smtClean="0"/>
                        <a:t>CTA has replaced most invasive angiography </a:t>
                      </a:r>
                      <a:endParaRPr lang="en-US" dirty="0"/>
                    </a:p>
                  </a:txBody>
                  <a:tcPr>
                    <a:solidFill>
                      <a:schemeClr val="bg1">
                        <a:lumMod val="85000"/>
                        <a:lumOff val="15000"/>
                      </a:schemeClr>
                    </a:solidFill>
                  </a:tcPr>
                </a:tc>
                <a:extLst>
                  <a:ext uri="{0D108BD9-81ED-4DB2-BD59-A6C34878D82A}">
                    <a16:rowId xmlns:a16="http://schemas.microsoft.com/office/drawing/2014/main" val="4084996794"/>
                  </a:ext>
                </a:extLst>
              </a:tr>
              <a:tr h="547639">
                <a:tc>
                  <a:txBody>
                    <a:bodyPr/>
                    <a:lstStyle/>
                    <a:p>
                      <a:r>
                        <a:rPr lang="en-US" dirty="0" smtClean="0"/>
                        <a:t>Pre‑operative and EVAR planning </a:t>
                      </a:r>
                      <a:endParaRPr lang="en-US" dirty="0"/>
                    </a:p>
                  </a:txBody>
                  <a:tcPr>
                    <a:lnR>
                      <a:noFill/>
                    </a:lnR>
                    <a:solidFill>
                      <a:schemeClr val="bg1">
                        <a:lumMod val="85000"/>
                        <a:lumOff val="15000"/>
                      </a:schemeClr>
                    </a:solidFill>
                  </a:tcPr>
                </a:tc>
                <a:tc>
                  <a:txBody>
                    <a:bodyPr/>
                    <a:lstStyle/>
                    <a:p>
                      <a:r>
                        <a:rPr lang="en-US" dirty="0" smtClean="0"/>
                        <a:t>Branch artery involvement </a:t>
                      </a:r>
                      <a:endParaRPr lang="en-US" dirty="0"/>
                    </a:p>
                  </a:txBody>
                  <a:tcPr>
                    <a:lnL>
                      <a:noFill/>
                    </a:lnL>
                    <a:lnR>
                      <a:noFill/>
                    </a:lnR>
                    <a:lnT>
                      <a:noFill/>
                    </a:lnT>
                    <a:lnB>
                      <a:noFill/>
                    </a:lnB>
                    <a:lnTlToBr w="12700" cmpd="sng">
                      <a:noFill/>
                      <a:prstDash val="solid"/>
                    </a:lnTlToBr>
                    <a:lnBlToTr w="12700" cmpd="sng">
                      <a:noFill/>
                      <a:prstDash val="solid"/>
                    </a:lnBlToTr>
                    <a:solidFill>
                      <a:schemeClr val="bg1">
                        <a:lumMod val="85000"/>
                        <a:lumOff val="15000"/>
                      </a:schemeClr>
                    </a:solidFill>
                  </a:tcPr>
                </a:tc>
                <a:tc>
                  <a:txBody>
                    <a:bodyPr/>
                    <a:lstStyle/>
                    <a:p>
                      <a:r>
                        <a:rPr lang="en-US" dirty="0" smtClean="0"/>
                        <a:t>EVAR planning</a:t>
                      </a:r>
                      <a:endParaRPr lang="en-US" dirty="0"/>
                    </a:p>
                  </a:txBody>
                  <a:tcPr>
                    <a:lnL>
                      <a:noFill/>
                    </a:lnL>
                    <a:solidFill>
                      <a:schemeClr val="bg1">
                        <a:lumMod val="85000"/>
                        <a:lumOff val="15000"/>
                      </a:schemeClr>
                    </a:solidFill>
                  </a:tcPr>
                </a:tc>
                <a:tc>
                  <a:txBody>
                    <a:bodyPr/>
                    <a:lstStyle/>
                    <a:p>
                      <a:r>
                        <a:rPr lang="en-US" dirty="0" smtClean="0"/>
                        <a:t>Provides complete non‑invasive vascular mapping</a:t>
                      </a:r>
                      <a:endParaRPr lang="en-US" dirty="0"/>
                    </a:p>
                  </a:txBody>
                  <a:tcPr>
                    <a:solidFill>
                      <a:schemeClr val="bg1">
                        <a:lumMod val="85000"/>
                        <a:lumOff val="15000"/>
                      </a:schemeClr>
                    </a:solidFill>
                  </a:tcPr>
                </a:tc>
                <a:extLst>
                  <a:ext uri="{0D108BD9-81ED-4DB2-BD59-A6C34878D82A}">
                    <a16:rowId xmlns:a16="http://schemas.microsoft.com/office/drawing/2014/main" val="1145800553"/>
                  </a:ext>
                </a:extLst>
              </a:tr>
              <a:tr h="945240">
                <a:tc>
                  <a:txBody>
                    <a:bodyPr/>
                    <a:lstStyle/>
                    <a:p>
                      <a:r>
                        <a:rPr lang="en-US" dirty="0" smtClean="0"/>
                        <a:t>Assessment of branch involvement and neck anatomy</a:t>
                      </a:r>
                      <a:endParaRPr lang="en-US" dirty="0"/>
                    </a:p>
                  </a:txBody>
                  <a:tcPr>
                    <a:solidFill>
                      <a:schemeClr val="bg1">
                        <a:lumMod val="85000"/>
                        <a:lumOff val="15000"/>
                      </a:schemeClr>
                    </a:solidFill>
                  </a:tcPr>
                </a:tc>
                <a:tc>
                  <a:txBody>
                    <a:bodyPr/>
                    <a:lstStyle/>
                    <a:p>
                      <a:r>
                        <a:rPr lang="en-US" dirty="0" smtClean="0"/>
                        <a:t>Extent of the aneurysm</a:t>
                      </a:r>
                      <a:endParaRPr lang="en-US" dirty="0"/>
                    </a:p>
                  </a:txBody>
                  <a:tcPr>
                    <a:lnT>
                      <a:noFill/>
                    </a:lnT>
                    <a:solidFill>
                      <a:schemeClr val="bg1">
                        <a:lumMod val="85000"/>
                        <a:lumOff val="15000"/>
                      </a:schemeClr>
                    </a:solidFill>
                  </a:tcPr>
                </a:tc>
                <a:tc>
                  <a:txBody>
                    <a:bodyPr/>
                    <a:lstStyle/>
                    <a:p>
                      <a:r>
                        <a:rPr lang="en-US" dirty="0" smtClean="0"/>
                        <a:t>Peripheral artery aneurysm evaluation</a:t>
                      </a:r>
                      <a:endParaRPr lang="en-US" dirty="0"/>
                    </a:p>
                  </a:txBody>
                  <a:tcPr>
                    <a:solidFill>
                      <a:schemeClr val="bg1">
                        <a:lumMod val="85000"/>
                        <a:lumOff val="15000"/>
                      </a:schemeClr>
                    </a:solidFill>
                  </a:tcPr>
                </a:tc>
                <a:tc>
                  <a:txBody>
                    <a:bodyPr/>
                    <a:lstStyle/>
                    <a:p>
                      <a:endParaRPr lang="en-US" dirty="0" smtClean="0"/>
                    </a:p>
                    <a:p>
                      <a:endParaRPr lang="en-US" dirty="0"/>
                    </a:p>
                  </a:txBody>
                  <a:tcPr>
                    <a:solidFill>
                      <a:schemeClr val="bg1">
                        <a:lumMod val="85000"/>
                        <a:lumOff val="15000"/>
                      </a:schemeClr>
                    </a:solidFill>
                  </a:tcPr>
                </a:tc>
                <a:extLst>
                  <a:ext uri="{0D108BD9-81ED-4DB2-BD59-A6C34878D82A}">
                    <a16:rowId xmlns:a16="http://schemas.microsoft.com/office/drawing/2014/main" val="3919282122"/>
                  </a:ext>
                </a:extLst>
              </a:tr>
            </a:tbl>
          </a:graphicData>
        </a:graphic>
      </p:graphicFrame>
    </p:spTree>
    <p:extLst>
      <p:ext uri="{BB962C8B-B14F-4D97-AF65-F5344CB8AC3E}">
        <p14:creationId xmlns:p14="http://schemas.microsoft.com/office/powerpoint/2010/main" val="419376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82" y="308851"/>
            <a:ext cx="920027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 which individuals is screening indicated?</a:t>
            </a:r>
          </a:p>
        </p:txBody>
      </p:sp>
      <p:sp>
        <p:nvSpPr>
          <p:cNvPr id="3" name="TextBox 2"/>
          <p:cNvSpPr txBox="1"/>
          <p:nvPr/>
        </p:nvSpPr>
        <p:spPr>
          <a:xfrm>
            <a:off x="223192" y="1139386"/>
            <a:ext cx="6196084"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t>
            </a:r>
            <a:r>
              <a:rPr lang="en-US" sz="2000" dirty="0">
                <a:solidFill>
                  <a:srgbClr val="FF0000"/>
                </a:solidFill>
                <a:latin typeface="Times New Roman" panose="02020603050405020304" pitchFamily="18" charset="0"/>
                <a:cs typeface="Times New Roman" panose="02020603050405020304" pitchFamily="18" charset="0"/>
              </a:rPr>
              <a:t>Men</a:t>
            </a:r>
            <a:r>
              <a:rPr lang="en-US" sz="2000" dirty="0">
                <a:latin typeface="Times New Roman" panose="02020603050405020304" pitchFamily="18" charset="0"/>
                <a:cs typeface="Times New Roman" panose="02020603050405020304" pitchFamily="18" charset="0"/>
              </a:rPr>
              <a:t> aged 65–75 years who have </a:t>
            </a:r>
            <a:r>
              <a:rPr lang="en-US" sz="2000" dirty="0">
                <a:solidFill>
                  <a:srgbClr val="FF0000"/>
                </a:solidFill>
                <a:latin typeface="Times New Roman" panose="02020603050405020304" pitchFamily="18" charset="0"/>
                <a:cs typeface="Times New Roman" panose="02020603050405020304" pitchFamily="18" charset="0"/>
              </a:rPr>
              <a:t>ever smoked</a:t>
            </a:r>
          </a:p>
          <a:p>
            <a:pPr marL="342900" indent="-342900">
              <a:buFontTx/>
              <a:buChar char="-"/>
            </a:pPr>
            <a:r>
              <a:rPr lang="en-US" sz="2000" dirty="0" smtClean="0">
                <a:solidFill>
                  <a:srgbClr val="FFFF00"/>
                </a:solidFill>
                <a:latin typeface="Times New Roman" panose="02020603050405020304" pitchFamily="18" charset="0"/>
                <a:cs typeface="Times New Roman" panose="02020603050405020304" pitchFamily="18" charset="0"/>
              </a:rPr>
              <a:t>One-time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abdominal ultrasonography is </a:t>
            </a:r>
            <a:r>
              <a:rPr lang="en-US" sz="2000" dirty="0" smtClean="0">
                <a:latin typeface="Times New Roman" panose="02020603050405020304" pitchFamily="18" charset="0"/>
                <a:cs typeface="Times New Roman" panose="02020603050405020304" pitchFamily="18" charset="0"/>
              </a:rPr>
              <a:t>recommended</a:t>
            </a:r>
          </a:p>
          <a:p>
            <a:pPr marL="342900" indent="-342900">
              <a:buFontTx/>
              <a:buChar char="-"/>
            </a:pPr>
            <a:r>
              <a:rPr lang="en-US" sz="2000" dirty="0" smtClean="0">
                <a:latin typeface="Times New Roman" panose="02020603050405020304" pitchFamily="18" charset="0"/>
                <a:cs typeface="Times New Roman" panose="02020603050405020304" pitchFamily="18" charset="0"/>
              </a:rPr>
              <a:t>Grade B</a:t>
            </a:r>
            <a:endParaRPr lang="en-US" sz="2000" dirty="0">
              <a:latin typeface="Times New Roman" panose="02020603050405020304" pitchFamily="18" charset="0"/>
              <a:cs typeface="Times New Roman" panose="02020603050405020304" pitchFamily="18" charset="0"/>
            </a:endParaRPr>
          </a:p>
          <a:p>
            <a:pPr marL="342900" indent="-342900">
              <a:buFontTx/>
              <a:buChar char="-"/>
            </a:pPr>
            <a:r>
              <a:rPr lang="en-US" sz="2000" dirty="0" smtClean="0">
                <a:latin typeface="Times New Roman" panose="02020603050405020304" pitchFamily="18" charset="0"/>
                <a:cs typeface="Times New Roman" panose="02020603050405020304" pitchFamily="18" charset="0"/>
              </a:rPr>
              <a:t>Ever </a:t>
            </a:r>
            <a:r>
              <a:rPr lang="en-US" sz="2000" dirty="0">
                <a:latin typeface="Times New Roman" panose="02020603050405020304" pitchFamily="18" charset="0"/>
                <a:cs typeface="Times New Roman" panose="02020603050405020304" pitchFamily="18" charset="0"/>
              </a:rPr>
              <a:t>smoked = smoked at least 100 cigarettes in a </a:t>
            </a:r>
            <a:r>
              <a:rPr lang="en-US" sz="2000" dirty="0" smtClean="0">
                <a:latin typeface="Times New Roman" panose="02020603050405020304" pitchFamily="18" charset="0"/>
                <a:cs typeface="Times New Roman" panose="02020603050405020304" pitchFamily="18" charset="0"/>
              </a:rPr>
              <a:t>lifetime</a:t>
            </a:r>
          </a:p>
          <a:p>
            <a:pPr marL="342900" indent="-342900">
              <a:buFontTx/>
              <a:buChar char="-"/>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Men</a:t>
            </a:r>
            <a:r>
              <a:rPr lang="en-US" sz="2000" dirty="0">
                <a:latin typeface="Times New Roman" panose="02020603050405020304" pitchFamily="18" charset="0"/>
                <a:cs typeface="Times New Roman" panose="02020603050405020304" pitchFamily="18" charset="0"/>
              </a:rPr>
              <a:t> aged 65–75 years who have </a:t>
            </a:r>
            <a:r>
              <a:rPr lang="en-US" sz="2000" dirty="0">
                <a:solidFill>
                  <a:srgbClr val="00B050"/>
                </a:solidFill>
                <a:latin typeface="Times New Roman" panose="02020603050405020304" pitchFamily="18" charset="0"/>
                <a:cs typeface="Times New Roman" panose="02020603050405020304" pitchFamily="18" charset="0"/>
              </a:rPr>
              <a:t>never smoked</a:t>
            </a:r>
          </a:p>
          <a:p>
            <a:pPr marL="342900" indent="-342900">
              <a:buFontTx/>
              <a:buChar char="-"/>
            </a:pPr>
            <a:r>
              <a:rPr lang="en-US" sz="2000" dirty="0" smtClean="0">
                <a:solidFill>
                  <a:srgbClr val="FFFF00"/>
                </a:solidFill>
                <a:latin typeface="Times New Roman" panose="02020603050405020304" pitchFamily="18" charset="0"/>
                <a:cs typeface="Times New Roman" panose="02020603050405020304" pitchFamily="18" charset="0"/>
              </a:rPr>
              <a:t>Selective </a:t>
            </a:r>
            <a:r>
              <a:rPr lang="en-US" sz="2000" dirty="0">
                <a:solidFill>
                  <a:srgbClr val="FFFF00"/>
                </a:solidFill>
                <a:latin typeface="Times New Roman" panose="02020603050405020304" pitchFamily="18" charset="0"/>
                <a:cs typeface="Times New Roman" panose="02020603050405020304" pitchFamily="18" charset="0"/>
              </a:rPr>
              <a:t>screening </a:t>
            </a:r>
            <a:r>
              <a:rPr lang="en-US" sz="2000" dirty="0">
                <a:latin typeface="Times New Roman" panose="02020603050405020304" pitchFamily="18" charset="0"/>
                <a:cs typeface="Times New Roman" panose="02020603050405020304" pitchFamily="18" charset="0"/>
              </a:rPr>
              <a:t>rather than routine </a:t>
            </a:r>
            <a:r>
              <a:rPr lang="en-US" sz="2000" dirty="0" smtClean="0">
                <a:latin typeface="Times New Roman" panose="02020603050405020304" pitchFamily="18" charset="0"/>
                <a:cs typeface="Times New Roman" panose="02020603050405020304" pitchFamily="18" charset="0"/>
              </a:rPr>
              <a:t>screening</a:t>
            </a:r>
          </a:p>
          <a:p>
            <a:pPr marL="342900" indent="-342900">
              <a:buFontTx/>
              <a:buChar char="-"/>
            </a:pPr>
            <a:r>
              <a:rPr lang="en-US" sz="2000" dirty="0" smtClean="0">
                <a:latin typeface="Times New Roman" panose="02020603050405020304" pitchFamily="18" charset="0"/>
                <a:cs typeface="Times New Roman" panose="02020603050405020304" pitchFamily="18" charset="0"/>
              </a:rPr>
              <a:t>Grade C</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Decision should be based on:</a:t>
            </a:r>
          </a:p>
          <a:p>
            <a:r>
              <a:rPr lang="en-US" sz="2000" dirty="0">
                <a:latin typeface="Times New Roman" panose="02020603050405020304" pitchFamily="18" charset="0"/>
                <a:cs typeface="Times New Roman" panose="02020603050405020304" pitchFamily="18" charset="0"/>
              </a:rPr>
              <a:t>  - family history of AAA</a:t>
            </a:r>
          </a:p>
          <a:p>
            <a:r>
              <a:rPr lang="en-US" sz="2000" dirty="0">
                <a:latin typeface="Times New Roman" panose="02020603050405020304" pitchFamily="18" charset="0"/>
                <a:cs typeface="Times New Roman" panose="02020603050405020304" pitchFamily="18" charset="0"/>
              </a:rPr>
              <a:t>  - other risk factors</a:t>
            </a:r>
          </a:p>
          <a:p>
            <a:r>
              <a:rPr lang="en-US" sz="2000" dirty="0">
                <a:latin typeface="Times New Roman" panose="02020603050405020304" pitchFamily="18" charset="0"/>
                <a:cs typeface="Times New Roman" panose="02020603050405020304" pitchFamily="18" charset="0"/>
              </a:rPr>
              <a:t>  - overall health status</a:t>
            </a:r>
          </a:p>
          <a:p>
            <a:r>
              <a:rPr lang="en-US" sz="2000" dirty="0">
                <a:latin typeface="Times New Roman" panose="02020603050405020304" pitchFamily="18" charset="0"/>
                <a:cs typeface="Times New Roman" panose="02020603050405020304" pitchFamily="18" charset="0"/>
              </a:rPr>
              <a:t>  - patient preference</a:t>
            </a:r>
          </a:p>
        </p:txBody>
      </p:sp>
      <p:sp>
        <p:nvSpPr>
          <p:cNvPr id="4" name="TextBox 3"/>
          <p:cNvSpPr txBox="1"/>
          <p:nvPr/>
        </p:nvSpPr>
        <p:spPr>
          <a:xfrm>
            <a:off x="6419276" y="1139386"/>
            <a:ext cx="5618049" cy="563231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 </a:t>
            </a:r>
            <a:r>
              <a:rPr lang="en-US" sz="2000" dirty="0">
                <a:solidFill>
                  <a:srgbClr val="00B050"/>
                </a:solidFill>
                <a:latin typeface="Times New Roman" panose="02020603050405020304" pitchFamily="18" charset="0"/>
                <a:cs typeface="Times New Roman" panose="02020603050405020304" pitchFamily="18" charset="0"/>
              </a:rPr>
              <a:t>Women</a:t>
            </a:r>
            <a:r>
              <a:rPr lang="en-US" sz="2000" dirty="0">
                <a:latin typeface="Times New Roman" panose="02020603050405020304" pitchFamily="18" charset="0"/>
                <a:cs typeface="Times New Roman" panose="02020603050405020304" pitchFamily="18" charset="0"/>
              </a:rPr>
              <a:t> who have never smoked and have no family history of AAA</a:t>
            </a:r>
          </a:p>
          <a:p>
            <a:r>
              <a:rPr lang="en-US" sz="2000" dirty="0">
                <a:latin typeface="Times New Roman" panose="02020603050405020304" pitchFamily="18" charset="0"/>
                <a:cs typeface="Times New Roman" panose="02020603050405020304" pitchFamily="18" charset="0"/>
              </a:rPr>
              <a:t>- Screening is </a:t>
            </a:r>
            <a:r>
              <a:rPr lang="en-US" sz="2000" dirty="0">
                <a:solidFill>
                  <a:srgbClr val="FFFF00"/>
                </a:solidFill>
                <a:latin typeface="Times New Roman" panose="02020603050405020304" pitchFamily="18" charset="0"/>
                <a:cs typeface="Times New Roman" panose="02020603050405020304" pitchFamily="18" charset="0"/>
              </a:rPr>
              <a:t>not recommended</a:t>
            </a:r>
          </a:p>
          <a:p>
            <a:r>
              <a:rPr lang="en-US" sz="2000" dirty="0">
                <a:latin typeface="Times New Roman" panose="02020603050405020304" pitchFamily="18" charset="0"/>
                <a:cs typeface="Times New Roman" panose="02020603050405020304" pitchFamily="18" charset="0"/>
              </a:rPr>
              <a:t>- Grade </a:t>
            </a:r>
            <a:r>
              <a:rPr lang="en-US" sz="2000" dirty="0" smtClean="0">
                <a:latin typeface="Times New Roman" panose="02020603050405020304" pitchFamily="18" charset="0"/>
                <a:cs typeface="Times New Roman" panose="02020603050405020304" pitchFamily="18" charset="0"/>
              </a:rPr>
              <a:t>D (harm &gt; benefits)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a:t>
            </a:r>
            <a:r>
              <a:rPr lang="en-US" sz="2000" dirty="0">
                <a:solidFill>
                  <a:srgbClr val="00B050"/>
                </a:solidFill>
                <a:latin typeface="Times New Roman" panose="02020603050405020304" pitchFamily="18" charset="0"/>
                <a:cs typeface="Times New Roman" panose="02020603050405020304" pitchFamily="18" charset="0"/>
              </a:rPr>
              <a:t>Women</a:t>
            </a:r>
            <a:r>
              <a:rPr lang="en-US" sz="2000" dirty="0">
                <a:latin typeface="Times New Roman" panose="02020603050405020304" pitchFamily="18" charset="0"/>
                <a:cs typeface="Times New Roman" panose="02020603050405020304" pitchFamily="18" charset="0"/>
              </a:rPr>
              <a:t> aged 65–75 years who have </a:t>
            </a:r>
            <a:r>
              <a:rPr lang="en-US" sz="2000" dirty="0">
                <a:solidFill>
                  <a:srgbClr val="FF0000"/>
                </a:solidFill>
                <a:latin typeface="Times New Roman" panose="02020603050405020304" pitchFamily="18" charset="0"/>
                <a:cs typeface="Times New Roman" panose="02020603050405020304" pitchFamily="18" charset="0"/>
              </a:rPr>
              <a:t>ever smoked </a:t>
            </a:r>
            <a:r>
              <a:rPr lang="en-US" sz="2000" dirty="0">
                <a:latin typeface="Times New Roman" panose="02020603050405020304" pitchFamily="18" charset="0"/>
                <a:cs typeface="Times New Roman" panose="02020603050405020304" pitchFamily="18" charset="0"/>
              </a:rPr>
              <a:t>or have a </a:t>
            </a:r>
            <a:r>
              <a:rPr lang="en-US" sz="2000" dirty="0">
                <a:solidFill>
                  <a:srgbClr val="FF0000"/>
                </a:solidFill>
                <a:latin typeface="Times New Roman" panose="02020603050405020304" pitchFamily="18" charset="0"/>
                <a:cs typeface="Times New Roman" panose="02020603050405020304" pitchFamily="18" charset="0"/>
              </a:rPr>
              <a:t>family history </a:t>
            </a:r>
            <a:r>
              <a:rPr lang="en-US" sz="2000" dirty="0">
                <a:latin typeface="Times New Roman" panose="02020603050405020304" pitchFamily="18" charset="0"/>
                <a:cs typeface="Times New Roman" panose="02020603050405020304" pitchFamily="18" charset="0"/>
              </a:rPr>
              <a:t>of AAA</a:t>
            </a:r>
          </a:p>
          <a:p>
            <a:r>
              <a:rPr lang="en-US" sz="2000" dirty="0">
                <a:latin typeface="Times New Roman" panose="02020603050405020304" pitchFamily="18" charset="0"/>
                <a:cs typeface="Times New Roman" panose="02020603050405020304" pitchFamily="18" charset="0"/>
              </a:rPr>
              <a:t>- Evidence is insufficient to assess the balance of benefits and harms</a:t>
            </a:r>
          </a:p>
          <a:p>
            <a:pPr marL="342900" indent="-342900">
              <a:buFontTx/>
              <a:buChar char="-"/>
            </a:pPr>
            <a:r>
              <a:rPr lang="en-US" sz="2000" dirty="0" smtClean="0">
                <a:latin typeface="Times New Roman" panose="02020603050405020304" pitchFamily="18" charset="0"/>
                <a:cs typeface="Times New Roman" panose="02020603050405020304" pitchFamily="18" charset="0"/>
              </a:rPr>
              <a:t>Grade I </a:t>
            </a:r>
            <a:endParaRPr lang="en-US" sz="2000" dirty="0">
              <a:latin typeface="Times New Roman" panose="02020603050405020304" pitchFamily="18" charset="0"/>
              <a:cs typeface="Times New Roman" panose="02020603050405020304" pitchFamily="18" charset="0"/>
            </a:endParaRPr>
          </a:p>
          <a:p>
            <a:pPr marL="342900" indent="-342900">
              <a:buFontTx/>
              <a:buChar char="-"/>
            </a:pP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Major Risk Factors for AAA</a:t>
            </a:r>
          </a:p>
          <a:p>
            <a:r>
              <a:rPr lang="en-US" sz="2000" dirty="0">
                <a:latin typeface="Times New Roman" panose="02020603050405020304" pitchFamily="18" charset="0"/>
                <a:cs typeface="Times New Roman" panose="02020603050405020304" pitchFamily="18" charset="0"/>
              </a:rPr>
              <a:t>- Older age</a:t>
            </a:r>
          </a:p>
          <a:p>
            <a:r>
              <a:rPr lang="en-US" sz="2000" dirty="0">
                <a:latin typeface="Times New Roman" panose="02020603050405020304" pitchFamily="18" charset="0"/>
                <a:cs typeface="Times New Roman" panose="02020603050405020304" pitchFamily="18" charset="0"/>
              </a:rPr>
              <a:t>- Male sex</a:t>
            </a:r>
          </a:p>
          <a:p>
            <a:r>
              <a:rPr lang="en-US" sz="2000" dirty="0">
                <a:latin typeface="Times New Roman" panose="02020603050405020304" pitchFamily="18" charset="0"/>
                <a:cs typeface="Times New Roman" panose="02020603050405020304" pitchFamily="18" charset="0"/>
              </a:rPr>
              <a:t>- Smoking</a:t>
            </a:r>
          </a:p>
          <a:p>
            <a:r>
              <a:rPr lang="en-US" sz="2000" dirty="0">
                <a:latin typeface="Times New Roman" panose="02020603050405020304" pitchFamily="18" charset="0"/>
                <a:cs typeface="Times New Roman" panose="02020603050405020304" pitchFamily="18" charset="0"/>
              </a:rPr>
              <a:t>- Family history of AAA</a:t>
            </a:r>
          </a:p>
          <a:p>
            <a:r>
              <a:rPr lang="en-US" sz="2000" dirty="0">
                <a:latin typeface="Times New Roman" panose="02020603050405020304" pitchFamily="18" charset="0"/>
                <a:cs typeface="Times New Roman" panose="02020603050405020304" pitchFamily="18" charset="0"/>
              </a:rPr>
              <a:t>- Atherosclerotic disease</a:t>
            </a:r>
          </a:p>
          <a:p>
            <a:r>
              <a:rPr lang="en-US" sz="2000" dirty="0">
                <a:latin typeface="Times New Roman" panose="02020603050405020304" pitchFamily="18" charset="0"/>
                <a:cs typeface="Times New Roman" panose="02020603050405020304" pitchFamily="18" charset="0"/>
              </a:rPr>
              <a:t>- Hypertension</a:t>
            </a:r>
          </a:p>
        </p:txBody>
      </p:sp>
      <p:sp>
        <p:nvSpPr>
          <p:cNvPr id="5" name="TextBox 4"/>
          <p:cNvSpPr txBox="1"/>
          <p:nvPr/>
        </p:nvSpPr>
        <p:spPr>
          <a:xfrm>
            <a:off x="412582" y="5694479"/>
            <a:ext cx="4118475" cy="923330"/>
          </a:xfrm>
          <a:prstGeom prst="rect">
            <a:avLst/>
          </a:prstGeom>
          <a:noFill/>
        </p:spPr>
        <p:txBody>
          <a:bodyPr wrap="square" rtlCol="0">
            <a:spAutoFit/>
          </a:bodyPr>
          <a:lstStyle/>
          <a:p>
            <a:r>
              <a:rPr lang="en-US" dirty="0" smtClean="0">
                <a:latin typeface="Andalus" panose="02020603050405020304" pitchFamily="18" charset="-78"/>
                <a:cs typeface="Andalus" panose="02020603050405020304" pitchFamily="18" charset="-78"/>
              </a:rPr>
              <a:t>Reference</a:t>
            </a:r>
          </a:p>
          <a:p>
            <a:r>
              <a:rPr lang="en-US" i="1" dirty="0" smtClean="0">
                <a:latin typeface="Andalus" panose="02020603050405020304" pitchFamily="18" charset="-78"/>
                <a:cs typeface="Andalus" panose="02020603050405020304" pitchFamily="18" charset="-78"/>
              </a:rPr>
              <a:t>USPSTF </a:t>
            </a:r>
            <a:r>
              <a:rPr lang="en-US" i="1" dirty="0">
                <a:latin typeface="Andalus" panose="02020603050405020304" pitchFamily="18" charset="-78"/>
                <a:cs typeface="Andalus" panose="02020603050405020304" pitchFamily="18" charset="-78"/>
              </a:rPr>
              <a:t>Recommendation Statement  </a:t>
            </a:r>
          </a:p>
          <a:p>
            <a:r>
              <a:rPr lang="en-US" i="1" dirty="0" smtClean="0">
                <a:latin typeface="Andalus" panose="02020603050405020304" pitchFamily="18" charset="-78"/>
                <a:cs typeface="Andalus" panose="02020603050405020304" pitchFamily="18" charset="-78"/>
              </a:rPr>
              <a:t>Abdominal </a:t>
            </a:r>
            <a:r>
              <a:rPr lang="en-US" i="1" dirty="0">
                <a:latin typeface="Andalus" panose="02020603050405020304" pitchFamily="18" charset="-78"/>
                <a:cs typeface="Andalus" panose="02020603050405020304" pitchFamily="18" charset="-78"/>
              </a:rPr>
              <a:t>Aortic Aneurysm: </a:t>
            </a:r>
            <a:r>
              <a:rPr lang="en-US" i="1" dirty="0" smtClean="0">
                <a:latin typeface="Andalus" panose="02020603050405020304" pitchFamily="18" charset="-78"/>
                <a:cs typeface="Andalus" panose="02020603050405020304" pitchFamily="18" charset="-78"/>
              </a:rPr>
              <a:t>Screening</a:t>
            </a:r>
            <a:endParaRPr lang="en-US" i="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26806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879" y="437765"/>
            <a:ext cx="8411984" cy="6263288"/>
          </a:xfrm>
        </p:spPr>
        <p:txBody>
          <a:bodyPr>
            <a:normAutofit/>
          </a:bodyPr>
          <a:lstStyle/>
          <a:p>
            <a:pPr algn="l">
              <a:buClr>
                <a:schemeClr val="tx1"/>
              </a:buClr>
              <a:buSzPct val="100000"/>
            </a:pPr>
            <a:r>
              <a:rPr lang="az-Cyrl-AZ" sz="3200" b="1" dirty="0" smtClean="0">
                <a:solidFill>
                  <a:srgbClr val="00B050"/>
                </a:solidFill>
                <a:latin typeface="Times New Roman" panose="02020603050405020304" pitchFamily="18" charset="0"/>
                <a:cs typeface="Times New Roman" panose="02020603050405020304" pitchFamily="18" charset="0"/>
              </a:rPr>
              <a:t>ӀӀӀ</a:t>
            </a:r>
            <a:r>
              <a:rPr lang="en-US" sz="3200" b="1" dirty="0" smtClean="0">
                <a:solidFill>
                  <a:srgbClr val="00B050"/>
                </a:solidFill>
                <a:latin typeface="Times New Roman" panose="02020603050405020304" pitchFamily="18" charset="0"/>
                <a:cs typeface="Times New Roman" panose="02020603050405020304" pitchFamily="18" charset="0"/>
              </a:rPr>
              <a:t>. Diagnosis of the disease</a:t>
            </a:r>
          </a:p>
          <a:p>
            <a:pPr algn="l">
              <a:buClr>
                <a:schemeClr val="tx1"/>
              </a:buClr>
              <a:buSzPct val="100000"/>
            </a:pPr>
            <a:endParaRPr lang="en-US" sz="2400" dirty="0" smtClean="0">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How is an aneurysm diagnosed</a:t>
            </a:r>
            <a:r>
              <a:rPr lang="en-US" sz="2400" dirty="0" smtClean="0">
                <a:solidFill>
                  <a:srgbClr val="00B050"/>
                </a:solidFill>
                <a:latin typeface="Times New Roman" panose="02020603050405020304" pitchFamily="18" charset="0"/>
                <a:cs typeface="Times New Roman" panose="02020603050405020304" pitchFamily="18" charset="0"/>
              </a:rPr>
              <a:t>?</a:t>
            </a:r>
          </a:p>
          <a:p>
            <a:pPr algn="l">
              <a:buClr>
                <a:schemeClr val="tx1"/>
              </a:buClr>
              <a:buSzPct val="100000"/>
            </a:pPr>
            <a:endParaRPr lang="en-US" sz="2400" dirty="0" smtClean="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is the best choice for diagnostic evaluation?</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When do we use other diagnostic tools</a:t>
            </a:r>
            <a:r>
              <a:rPr lang="en-US" sz="2400" dirty="0" smtClean="0">
                <a:solidFill>
                  <a:srgbClr val="00B050"/>
                </a:solidFill>
                <a:latin typeface="Times New Roman" panose="02020603050405020304" pitchFamily="18" charset="0"/>
                <a:cs typeface="Times New Roman" panose="02020603050405020304" pitchFamily="18" charset="0"/>
              </a:rPr>
              <a:t>?</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In which individuals is screening indicated?</a:t>
            </a:r>
          </a:p>
          <a:p>
            <a:pPr marL="571500" indent="-571500" algn="l">
              <a:buClr>
                <a:schemeClr val="tx1"/>
              </a:buClr>
              <a:buSzPct val="100000"/>
              <a:buFont typeface="+mj-lt"/>
              <a:buAutoNum type="romanUcPeriod"/>
            </a:pPr>
            <a:endParaRPr lang="en-US" sz="3200" dirty="0" smtClean="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algn="l">
              <a:buClr>
                <a:schemeClr val="tx1"/>
              </a:buClr>
              <a:buSzPct val="100000"/>
            </a:pPr>
            <a:endParaRPr lang="en-US" sz="2800"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5100" dirty="0" smtClean="0">
              <a:latin typeface="Times New Roman" panose="02020603050405020304" pitchFamily="18" charset="0"/>
              <a:cs typeface="Times New Roman" panose="02020603050405020304" pitchFamily="18" charset="0"/>
            </a:endParaRPr>
          </a:p>
          <a:p>
            <a:pPr marL="457200" indent="-457200" algn="l">
              <a:buClr>
                <a:schemeClr val="tx1"/>
              </a:buClr>
              <a:buSzPct val="1000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00" t="5970" r="14601" b="5472"/>
          <a:stretch/>
        </p:blipFill>
        <p:spPr>
          <a:xfrm>
            <a:off x="8611737" y="163774"/>
            <a:ext cx="3283408" cy="6537279"/>
          </a:xfrm>
          <a:prstGeom prst="rect">
            <a:avLst/>
          </a:prstGeom>
          <a:solidFill>
            <a:srgbClr val="FFFFFF">
              <a:shade val="85000"/>
            </a:srgbClr>
          </a:solidFill>
          <a:ln w="28575" cap="sq">
            <a:solidFill>
              <a:srgbClr val="29292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0448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81" y="477672"/>
            <a:ext cx="9590550" cy="2743200"/>
          </a:xfrm>
        </p:spPr>
        <p:txBody>
          <a:bodyPr>
            <a:normAutofit/>
          </a:bodyPr>
          <a:lstStyle/>
          <a:p>
            <a:r>
              <a:rPr lang="en-US" sz="4400" dirty="0">
                <a:latin typeface="Andalus" panose="02020603050405020304" pitchFamily="18" charset="-78"/>
                <a:cs typeface="Andalus" panose="02020603050405020304" pitchFamily="18" charset="-78"/>
              </a:rPr>
              <a:t>Section </a:t>
            </a:r>
            <a:r>
              <a:rPr lang="az-Cyrl-AZ" sz="4400" dirty="0" smtClean="0">
                <a:latin typeface="Times New Roman" panose="02020603050405020304" pitchFamily="18" charset="0"/>
                <a:cs typeface="Andalus" panose="02020603050405020304" pitchFamily="18" charset="-78"/>
              </a:rPr>
              <a:t>Ӏ</a:t>
            </a:r>
            <a:r>
              <a:rPr lang="en-US" sz="4400" dirty="0" smtClean="0">
                <a:latin typeface="Times New Roman" panose="02020603050405020304" pitchFamily="18" charset="0"/>
                <a:cs typeface="Andalus" panose="02020603050405020304" pitchFamily="18" charset="-78"/>
              </a:rPr>
              <a:t>V</a:t>
            </a:r>
            <a:r>
              <a:rPr lang="en-US" sz="4400" dirty="0">
                <a:latin typeface="Andalus" panose="02020603050405020304" pitchFamily="18" charset="-78"/>
                <a:cs typeface="Andalus" panose="02020603050405020304" pitchFamily="18" charset="-78"/>
              </a:rPr>
              <a:t/>
            </a:r>
            <a:br>
              <a:rPr lang="en-US" sz="4400" dirty="0">
                <a:latin typeface="Andalus" panose="02020603050405020304" pitchFamily="18" charset="-78"/>
                <a:cs typeface="Andalus" panose="02020603050405020304" pitchFamily="18" charset="-78"/>
              </a:rPr>
            </a:br>
            <a:r>
              <a:rPr lang="en-US" sz="4400" dirty="0" smtClean="0">
                <a:latin typeface="Andalus" panose="02020603050405020304" pitchFamily="18" charset="-78"/>
                <a:cs typeface="Andalus" panose="02020603050405020304" pitchFamily="18" charset="-78"/>
              </a:rPr>
              <a:t>Treatment of The Disease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2109" y1="67192" x2="50234" y2="67192"/>
                        <a14:foregroundMark x1="41563" y1="65473" x2="49141" y2="66476"/>
                        <a14:foregroundMark x1="41797" y1="65473" x2="49688" y2="66046"/>
                        <a14:foregroundMark x1="47813" y1="68195" x2="50469" y2="68195"/>
                        <a14:foregroundMark x1="54609" y1="67479" x2="61094" y2="67049"/>
                        <a14:foregroundMark x1="54453" y1="66046" x2="59609" y2="66476"/>
                        <a14:foregroundMark x1="53906" y1="69771" x2="60156" y2="68768"/>
                        <a14:foregroundMark x1="54688" y1="66046" x2="59766" y2="66046"/>
                        <a14:foregroundMark x1="55547" y1="70201" x2="59062" y2="71203"/>
                        <a14:foregroundMark x1="55781" y1="71060" x2="58750" y2="71060"/>
                        <a14:foregroundMark x1="54453" y1="72206" x2="59766" y2="72206"/>
                        <a14:foregroundMark x1="54688" y1="72206" x2="60313" y2="71490"/>
                        <a14:foregroundMark x1="60000" y1="66762" x2="60313" y2="72206"/>
                        <a14:foregroundMark x1="55000" y1="72206" x2="61484" y2="71920"/>
                        <a14:foregroundMark x1="54453" y1="65759" x2="53594" y2="71777"/>
                        <a14:foregroundMark x1="53594" y1="66762" x2="59219" y2="64756"/>
                      </a14:backgroundRemoval>
                    </a14:imgEffect>
                  </a14:imgLayer>
                </a14:imgProps>
              </a:ext>
              <a:ext uri="{28A0092B-C50C-407E-A947-70E740481C1C}">
                <a14:useLocalDpi xmlns:a14="http://schemas.microsoft.com/office/drawing/2010/main" val="0"/>
              </a:ext>
            </a:extLst>
          </a:blip>
          <a:srcRect l="10884" t="15718" r="13998" b="18773"/>
          <a:stretch/>
        </p:blipFill>
        <p:spPr>
          <a:xfrm>
            <a:off x="2255651" y="2388358"/>
            <a:ext cx="7260609" cy="3452883"/>
          </a:xfrm>
          <a:prstGeom prst="rect">
            <a:avLst/>
          </a:prstGeom>
        </p:spPr>
      </p:pic>
    </p:spTree>
    <p:extLst>
      <p:ext uri="{BB962C8B-B14F-4D97-AF65-F5344CB8AC3E}">
        <p14:creationId xmlns:p14="http://schemas.microsoft.com/office/powerpoint/2010/main" val="3647584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15" y="267908"/>
            <a:ext cx="1197958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When Do We Decide to Proceed with Surgical </a:t>
            </a:r>
            <a:r>
              <a:rPr lang="en-US" sz="3200" dirty="0" smtClean="0">
                <a:latin typeface="Times New Roman" panose="02020603050405020304" pitchFamily="18" charset="0"/>
                <a:cs typeface="Times New Roman" panose="02020603050405020304" pitchFamily="18" charset="0"/>
              </a:rPr>
              <a:t>Treatment </a:t>
            </a:r>
            <a:r>
              <a:rPr lang="en-US" sz="3200" dirty="0">
                <a:latin typeface="Times New Roman" panose="02020603050405020304" pitchFamily="18" charset="0"/>
                <a:cs typeface="Times New Roman" panose="02020603050405020304" pitchFamily="18" charset="0"/>
              </a:rPr>
              <a:t>(AAA)?</a:t>
            </a:r>
          </a:p>
        </p:txBody>
      </p:sp>
      <p:sp>
        <p:nvSpPr>
          <p:cNvPr id="3" name="TextBox 2"/>
          <p:cNvSpPr txBox="1"/>
          <p:nvPr/>
        </p:nvSpPr>
        <p:spPr>
          <a:xfrm>
            <a:off x="417130" y="1111990"/>
            <a:ext cx="5901783" cy="4893647"/>
          </a:xfrm>
          <a:prstGeom prst="rect">
            <a:avLst/>
          </a:prstGeom>
          <a:noFill/>
        </p:spPr>
        <p:txBody>
          <a:bodyPr wrap="square" rtlCol="0">
            <a:spAutoFit/>
          </a:bodyPr>
          <a:lstStyle/>
          <a:p>
            <a:r>
              <a:rPr lang="en-US" sz="2000" dirty="0" smtClean="0">
                <a:solidFill>
                  <a:srgbClr val="92D050"/>
                </a:solidFill>
                <a:latin typeface="Times New Roman" panose="02020603050405020304" pitchFamily="18" charset="0"/>
                <a:cs typeface="Times New Roman" panose="02020603050405020304" pitchFamily="18" charset="0"/>
              </a:rPr>
              <a:t>1- Based </a:t>
            </a:r>
            <a:r>
              <a:rPr lang="en-US" sz="2000" dirty="0">
                <a:solidFill>
                  <a:srgbClr val="92D050"/>
                </a:solidFill>
                <a:latin typeface="Times New Roman" panose="02020603050405020304" pitchFamily="18" charset="0"/>
                <a:cs typeface="Times New Roman" panose="02020603050405020304" pitchFamily="18" charset="0"/>
              </a:rPr>
              <a:t>on Aneurysm </a:t>
            </a:r>
            <a:r>
              <a:rPr lang="en-US" sz="2000" dirty="0" smtClean="0">
                <a:solidFill>
                  <a:srgbClr val="92D050"/>
                </a:solidFill>
                <a:latin typeface="Times New Roman" panose="02020603050405020304" pitchFamily="18" charset="0"/>
                <a:cs typeface="Times New Roman" panose="02020603050405020304" pitchFamily="18" charset="0"/>
              </a:rPr>
              <a:t>Size</a:t>
            </a:r>
          </a:p>
          <a:p>
            <a:r>
              <a:rPr lang="en-US" dirty="0">
                <a:latin typeface="Times New Roman" panose="02020603050405020304" pitchFamily="18" charset="0"/>
                <a:cs typeface="Times New Roman" panose="02020603050405020304" pitchFamily="18" charset="0"/>
              </a:rPr>
              <a:t>AAA </a:t>
            </a:r>
            <a:r>
              <a:rPr lang="en-US" dirty="0" smtClean="0">
                <a:solidFill>
                  <a:srgbClr val="FFFF00"/>
                </a:solidFill>
                <a:latin typeface="Times New Roman" panose="02020603050405020304" pitchFamily="18" charset="0"/>
                <a:cs typeface="Times New Roman" panose="02020603050405020304" pitchFamily="18" charset="0"/>
              </a:rPr>
              <a:t>&gt; 5.5 </a:t>
            </a:r>
            <a:r>
              <a:rPr lang="en-US" dirty="0">
                <a:latin typeface="Times New Roman" panose="02020603050405020304" pitchFamily="18" charset="0"/>
                <a:cs typeface="Times New Roman" panose="02020603050405020304" pitchFamily="18" charset="0"/>
              </a:rPr>
              <a:t>cm in men </a:t>
            </a:r>
          </a:p>
          <a:p>
            <a:r>
              <a:rPr lang="en-US" dirty="0">
                <a:latin typeface="Times New Roman" panose="02020603050405020304" pitchFamily="18" charset="0"/>
                <a:cs typeface="Times New Roman" panose="02020603050405020304" pitchFamily="18" charset="0"/>
              </a:rPr>
              <a:t>AAA </a:t>
            </a:r>
            <a:r>
              <a:rPr lang="en-US" dirty="0" smtClean="0">
                <a:solidFill>
                  <a:srgbClr val="FFFF00"/>
                </a:solidFill>
                <a:latin typeface="Times New Roman" panose="02020603050405020304" pitchFamily="18" charset="0"/>
                <a:cs typeface="Times New Roman" panose="02020603050405020304" pitchFamily="18" charset="0"/>
              </a:rPr>
              <a:t>&gt; 5.0 </a:t>
            </a:r>
            <a:r>
              <a:rPr lang="en-US" dirty="0">
                <a:latin typeface="Times New Roman" panose="02020603050405020304" pitchFamily="18" charset="0"/>
                <a:cs typeface="Times New Roman" panose="02020603050405020304" pitchFamily="18" charset="0"/>
              </a:rPr>
              <a:t>cm in women → surgery is typically recommended</a:t>
            </a:r>
          </a:p>
          <a:p>
            <a:pPr marL="342900" indent="-342900">
              <a:buAutoNum type="arabicPeriod"/>
            </a:pPr>
            <a:endParaRPr lang="en-US" dirty="0" smtClean="0">
              <a:latin typeface="Times New Roman" panose="02020603050405020304" pitchFamily="18" charset="0"/>
              <a:cs typeface="Times New Roman" panose="02020603050405020304" pitchFamily="18" charset="0"/>
            </a:endParaRPr>
          </a:p>
          <a:p>
            <a:r>
              <a:rPr lang="en-US" sz="2000" dirty="0" smtClean="0">
                <a:solidFill>
                  <a:srgbClr val="92D050"/>
                </a:solidFill>
                <a:latin typeface="Times New Roman" panose="02020603050405020304" pitchFamily="18" charset="0"/>
                <a:cs typeface="Times New Roman" panose="02020603050405020304" pitchFamily="18" charset="0"/>
              </a:rPr>
              <a:t>2- Based </a:t>
            </a:r>
            <a:r>
              <a:rPr lang="en-US" sz="2000" dirty="0">
                <a:solidFill>
                  <a:srgbClr val="92D050"/>
                </a:solidFill>
                <a:latin typeface="Times New Roman" panose="02020603050405020304" pitchFamily="18" charset="0"/>
                <a:cs typeface="Times New Roman" panose="02020603050405020304" pitchFamily="18" charset="0"/>
              </a:rPr>
              <a:t>on Growth </a:t>
            </a:r>
            <a:r>
              <a:rPr lang="en-US" sz="2000" dirty="0" smtClean="0">
                <a:solidFill>
                  <a:srgbClr val="92D050"/>
                </a:solidFill>
                <a:latin typeface="Times New Roman" panose="02020603050405020304" pitchFamily="18" charset="0"/>
                <a:cs typeface="Times New Roman" panose="02020603050405020304" pitchFamily="18" charset="0"/>
              </a:rPr>
              <a:t>Rate</a:t>
            </a:r>
          </a:p>
          <a:p>
            <a:r>
              <a:rPr lang="en-US" dirty="0">
                <a:solidFill>
                  <a:srgbClr val="FFFF00"/>
                </a:solidFill>
                <a:latin typeface="Times New Roman" panose="02020603050405020304" pitchFamily="18" charset="0"/>
                <a:cs typeface="Times New Roman" panose="02020603050405020304" pitchFamily="18" charset="0"/>
              </a:rPr>
              <a:t>&gt;0.5 cm </a:t>
            </a:r>
            <a:r>
              <a:rPr lang="en-US" dirty="0">
                <a:latin typeface="Times New Roman" panose="02020603050405020304" pitchFamily="18" charset="0"/>
                <a:cs typeface="Times New Roman" panose="02020603050405020304" pitchFamily="18" charset="0"/>
              </a:rPr>
              <a:t>increase in 6 months</a:t>
            </a:r>
          </a:p>
          <a:p>
            <a:r>
              <a:rPr lang="en-US" dirty="0">
                <a:solidFill>
                  <a:srgbClr val="FFFF00"/>
                </a:solidFill>
                <a:latin typeface="Times New Roman" panose="02020603050405020304" pitchFamily="18" charset="0"/>
                <a:cs typeface="Times New Roman" panose="02020603050405020304" pitchFamily="18" charset="0"/>
              </a:rPr>
              <a:t>&gt;1.0 cm </a:t>
            </a:r>
            <a:r>
              <a:rPr lang="en-US" dirty="0">
                <a:latin typeface="Times New Roman" panose="02020603050405020304" pitchFamily="18" charset="0"/>
                <a:cs typeface="Times New Roman" panose="02020603050405020304" pitchFamily="18" charset="0"/>
              </a:rPr>
              <a:t>increase in 1 year</a:t>
            </a:r>
          </a:p>
          <a:p>
            <a:r>
              <a:rPr lang="en-US" dirty="0">
                <a:latin typeface="Times New Roman" panose="02020603050405020304" pitchFamily="18" charset="0"/>
                <a:cs typeface="Times New Roman" panose="02020603050405020304" pitchFamily="18" charset="0"/>
              </a:rPr>
              <a:t>Such rapid expansion suggests instability and a high risk of rupture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000" dirty="0" smtClean="0">
                <a:solidFill>
                  <a:srgbClr val="92D050"/>
                </a:solidFill>
                <a:latin typeface="Times New Roman" panose="02020603050405020304" pitchFamily="18" charset="0"/>
                <a:cs typeface="Times New Roman" panose="02020603050405020304" pitchFamily="18" charset="0"/>
              </a:rPr>
              <a:t>3- </a:t>
            </a:r>
            <a:r>
              <a:rPr lang="en-US" sz="2000" dirty="0">
                <a:solidFill>
                  <a:srgbClr val="92D050"/>
                </a:solidFill>
                <a:latin typeface="Times New Roman" panose="02020603050405020304" pitchFamily="18" charset="0"/>
                <a:cs typeface="Times New Roman" panose="02020603050405020304" pitchFamily="18" charset="0"/>
              </a:rPr>
              <a:t>Based on Rupture or </a:t>
            </a:r>
            <a:r>
              <a:rPr lang="en-US" sz="2000" dirty="0" smtClean="0">
                <a:solidFill>
                  <a:srgbClr val="92D050"/>
                </a:solidFill>
                <a:latin typeface="Times New Roman" panose="02020603050405020304" pitchFamily="18" charset="0"/>
                <a:cs typeface="Times New Roman" panose="02020603050405020304" pitchFamily="18" charset="0"/>
              </a:rPr>
              <a:t>Leak</a:t>
            </a:r>
          </a:p>
          <a:p>
            <a:r>
              <a:rPr lang="en-US" dirty="0">
                <a:latin typeface="Times New Roman" panose="02020603050405020304" pitchFamily="18" charset="0"/>
                <a:cs typeface="Times New Roman" panose="02020603050405020304" pitchFamily="18" charset="0"/>
              </a:rPr>
              <a:t>If there is ruptured or leaking AAA, this is an </a:t>
            </a:r>
            <a:r>
              <a:rPr lang="en-US" dirty="0">
                <a:solidFill>
                  <a:srgbClr val="FFFF00"/>
                </a:solidFill>
                <a:latin typeface="Times New Roman" panose="02020603050405020304" pitchFamily="18" charset="0"/>
                <a:cs typeface="Times New Roman" panose="02020603050405020304" pitchFamily="18" charset="0"/>
              </a:rPr>
              <a:t>emergency</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Immediate surgical (open or endovascular) repair is life-saving.</a:t>
            </a:r>
          </a:p>
          <a:p>
            <a:r>
              <a:rPr lang="en-US" dirty="0">
                <a:latin typeface="Times New Roman" panose="02020603050405020304" pitchFamily="18" charset="0"/>
                <a:cs typeface="Times New Roman" panose="02020603050405020304" pitchFamily="18" charset="0"/>
              </a:rPr>
              <a:t>Mortality is very high without prompt intervention</a:t>
            </a:r>
            <a:r>
              <a:rPr lang="en-US" dirty="0">
                <a:solidFill>
                  <a:srgbClr val="92D05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805684" y="1111990"/>
            <a:ext cx="4844955" cy="5693866"/>
          </a:xfrm>
          <a:prstGeom prst="rect">
            <a:avLst/>
          </a:prstGeom>
          <a:noFill/>
        </p:spPr>
        <p:txBody>
          <a:bodyPr wrap="square" rtlCol="0">
            <a:spAutoFit/>
          </a:bodyPr>
          <a:lstStyle/>
          <a:p>
            <a:r>
              <a:rPr lang="en-US" sz="2000" dirty="0" smtClean="0">
                <a:solidFill>
                  <a:srgbClr val="92D050"/>
                </a:solidFill>
              </a:rPr>
              <a:t>4- </a:t>
            </a:r>
            <a:r>
              <a:rPr lang="en-US" sz="2000" dirty="0">
                <a:solidFill>
                  <a:srgbClr val="92D050"/>
                </a:solidFill>
              </a:rPr>
              <a:t>Based on Symptoms</a:t>
            </a:r>
          </a:p>
          <a:p>
            <a:r>
              <a:rPr lang="en-US" dirty="0">
                <a:latin typeface="Times New Roman" panose="02020603050405020304" pitchFamily="18" charset="0"/>
                <a:cs typeface="Times New Roman" panose="02020603050405020304" pitchFamily="18" charset="0"/>
              </a:rPr>
              <a:t>Surgical repair is indicated regardless of size if the patient develops symptoms such as: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Abdominal or back </a:t>
            </a:r>
            <a:r>
              <a:rPr lang="en-US" dirty="0">
                <a:solidFill>
                  <a:srgbClr val="FFFF00"/>
                </a:solidFill>
                <a:latin typeface="Times New Roman" panose="02020603050405020304" pitchFamily="18" charset="0"/>
                <a:cs typeface="Times New Roman" panose="02020603050405020304" pitchFamily="18" charset="0"/>
              </a:rPr>
              <a:t>pain</a:t>
            </a:r>
            <a:r>
              <a:rPr lang="en-US" dirty="0">
                <a:latin typeface="Times New Roman" panose="02020603050405020304" pitchFamily="18" charset="0"/>
                <a:cs typeface="Times New Roman" panose="02020603050405020304" pitchFamily="18" charset="0"/>
              </a:rPr>
              <a:t> (suggesting impending rupture)</a:t>
            </a:r>
          </a:p>
          <a:p>
            <a:pPr marL="285750" indent="-28575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Tender pulsatile mass</a:t>
            </a:r>
          </a:p>
          <a:p>
            <a:pPr marL="285750" indent="-28575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Embolic</a:t>
            </a:r>
            <a:r>
              <a:rPr lang="en-US" dirty="0">
                <a:latin typeface="Times New Roman" panose="02020603050405020304" pitchFamily="18" charset="0"/>
                <a:cs typeface="Times New Roman" panose="02020603050405020304" pitchFamily="18" charset="0"/>
              </a:rPr>
              <a:t> phenomena (leg ischemia due to thrombus)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Any signs of </a:t>
            </a:r>
            <a:r>
              <a:rPr lang="en-US" dirty="0">
                <a:solidFill>
                  <a:srgbClr val="FFFF00"/>
                </a:solidFill>
                <a:latin typeface="Times New Roman" panose="02020603050405020304" pitchFamily="18" charset="0"/>
                <a:cs typeface="Times New Roman" panose="02020603050405020304" pitchFamily="18" charset="0"/>
              </a:rPr>
              <a:t>leak</a:t>
            </a:r>
            <a:r>
              <a:rPr lang="en-US" dirty="0">
                <a:latin typeface="Times New Roman" panose="02020603050405020304" pitchFamily="18" charset="0"/>
                <a:cs typeface="Times New Roman" panose="02020603050405020304" pitchFamily="18" charset="0"/>
              </a:rPr>
              <a:t> or contained rupture on </a:t>
            </a:r>
            <a:r>
              <a:rPr lang="en-US" dirty="0" smtClean="0">
                <a:latin typeface="Times New Roman" panose="02020603050405020304" pitchFamily="18" charset="0"/>
                <a:cs typeface="Times New Roman" panose="02020603050405020304" pitchFamily="18" charset="0"/>
              </a:rPr>
              <a:t>imaging</a:t>
            </a:r>
            <a:endParaRPr lang="en-US" dirty="0">
              <a:latin typeface="Times New Roman" panose="02020603050405020304" pitchFamily="18" charset="0"/>
              <a:cs typeface="Times New Roman" panose="02020603050405020304" pitchFamily="18" charset="0"/>
            </a:endParaRPr>
          </a:p>
          <a:p>
            <a:endParaRPr lang="en-US" dirty="0"/>
          </a:p>
          <a:p>
            <a:r>
              <a:rPr lang="en-US" sz="2000" dirty="0" smtClean="0">
                <a:solidFill>
                  <a:srgbClr val="92D050"/>
                </a:solidFill>
              </a:rPr>
              <a:t>5- Based </a:t>
            </a:r>
            <a:r>
              <a:rPr lang="en-US" sz="2000" dirty="0">
                <a:solidFill>
                  <a:srgbClr val="92D050"/>
                </a:solidFill>
              </a:rPr>
              <a:t>on Patient and Anatomic </a:t>
            </a:r>
            <a:r>
              <a:rPr lang="en-US" sz="2000" dirty="0" smtClean="0">
                <a:solidFill>
                  <a:srgbClr val="92D050"/>
                </a:solidFill>
              </a:rPr>
              <a:t>Factors</a:t>
            </a:r>
          </a:p>
          <a:p>
            <a:r>
              <a:rPr lang="en-US" dirty="0">
                <a:solidFill>
                  <a:srgbClr val="00B0F0"/>
                </a:solidFill>
                <a:latin typeface="Times New Roman" panose="02020603050405020304" pitchFamily="18" charset="0"/>
                <a:cs typeface="Times New Roman" panose="02020603050405020304" pitchFamily="18" charset="0"/>
              </a:rPr>
              <a:t>Suitable anatomy</a:t>
            </a:r>
            <a:r>
              <a:rPr lang="en-US" dirty="0">
                <a:latin typeface="Times New Roman" panose="02020603050405020304" pitchFamily="18" charset="0"/>
                <a:cs typeface="Times New Roman" panose="02020603050405020304" pitchFamily="18" charset="0"/>
              </a:rPr>
              <a:t> for EVAR? </a:t>
            </a:r>
            <a:r>
              <a:rPr lang="en-US" dirty="0" smtClean="0">
                <a:latin typeface="Times New Roman" panose="02020603050405020304" pitchFamily="18" charset="0"/>
                <a:cs typeface="Times New Roman" panose="02020603050405020304" pitchFamily="18" charset="0"/>
              </a:rPr>
              <a:t>→ Do </a:t>
            </a:r>
            <a:r>
              <a:rPr lang="en-US" dirty="0">
                <a:latin typeface="Times New Roman" panose="02020603050405020304" pitchFamily="18" charset="0"/>
                <a:cs typeface="Times New Roman" panose="02020603050405020304" pitchFamily="18" charset="0"/>
              </a:rPr>
              <a:t>minimally invasive EVAR.</a:t>
            </a:r>
          </a:p>
          <a:p>
            <a:r>
              <a:rPr lang="en-US" dirty="0">
                <a:solidFill>
                  <a:srgbClr val="00B0F0"/>
                </a:solidFill>
                <a:latin typeface="Times New Roman" panose="02020603050405020304" pitchFamily="18" charset="0"/>
                <a:cs typeface="Times New Roman" panose="02020603050405020304" pitchFamily="18" charset="0"/>
              </a:rPr>
              <a:t>Unfavorable anatomy </a:t>
            </a:r>
            <a:r>
              <a:rPr lang="en-US" dirty="0">
                <a:latin typeface="Times New Roman" panose="02020603050405020304" pitchFamily="18" charset="0"/>
                <a:cs typeface="Times New Roman" panose="02020603050405020304" pitchFamily="18" charset="0"/>
              </a:rPr>
              <a:t>(short neck, tortuous </a:t>
            </a:r>
            <a:r>
              <a:rPr lang="en-US" dirty="0" err="1">
                <a:latin typeface="Times New Roman" panose="02020603050405020304" pitchFamily="18" charset="0"/>
                <a:cs typeface="Times New Roman" panose="02020603050405020304" pitchFamily="18" charset="0"/>
              </a:rPr>
              <a:t>iliacs</a:t>
            </a:r>
            <a:r>
              <a:rPr lang="en-US" dirty="0">
                <a:latin typeface="Times New Roman" panose="02020603050405020304" pitchFamily="18" charset="0"/>
                <a:cs typeface="Times New Roman" panose="02020603050405020304" pitchFamily="18" charset="0"/>
              </a:rPr>
              <a:t>, involvement of </a:t>
            </a:r>
            <a:r>
              <a:rPr lang="en-US" dirty="0" err="1">
                <a:latin typeface="Times New Roman" panose="02020603050405020304" pitchFamily="18" charset="0"/>
                <a:cs typeface="Times New Roman" panose="02020603050405020304" pitchFamily="18" charset="0"/>
              </a:rPr>
              <a:t>renals</a:t>
            </a:r>
            <a:r>
              <a:rPr lang="en-US" dirty="0">
                <a:latin typeface="Times New Roman" panose="02020603050405020304" pitchFamily="18" charset="0"/>
                <a:cs typeface="Times New Roman" panose="02020603050405020304" pitchFamily="18" charset="0"/>
              </a:rPr>
              <a:t>)? → Consider open repair.</a:t>
            </a:r>
          </a:p>
          <a:p>
            <a:r>
              <a:rPr lang="en-US" dirty="0">
                <a:solidFill>
                  <a:srgbClr val="00B0F0"/>
                </a:solidFill>
                <a:latin typeface="Times New Roman" panose="02020603050405020304" pitchFamily="18" charset="0"/>
                <a:cs typeface="Times New Roman" panose="02020603050405020304" pitchFamily="18" charset="0"/>
              </a:rPr>
              <a:t>High surgical risk </a:t>
            </a:r>
            <a:r>
              <a:rPr lang="en-US" dirty="0">
                <a:latin typeface="Times New Roman" panose="02020603050405020304" pitchFamily="18" charset="0"/>
                <a:cs typeface="Times New Roman" panose="02020603050405020304" pitchFamily="18" charset="0"/>
              </a:rPr>
              <a:t>(severe comorbidities)? → Prefer EVAR if feasible, or medical surveillance only if not.</a:t>
            </a:r>
          </a:p>
        </p:txBody>
      </p:sp>
    </p:spTree>
    <p:extLst>
      <p:ext uri="{BB962C8B-B14F-4D97-AF65-F5344CB8AC3E}">
        <p14:creationId xmlns:p14="http://schemas.microsoft.com/office/powerpoint/2010/main" val="3530155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15" y="267908"/>
            <a:ext cx="1197958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Management of patient with </a:t>
            </a:r>
            <a:r>
              <a:rPr lang="en-US" sz="3200" dirty="0">
                <a:solidFill>
                  <a:srgbClr val="FF0000"/>
                </a:solidFill>
                <a:latin typeface="Times New Roman" panose="02020603050405020304" pitchFamily="18" charset="0"/>
                <a:cs typeface="Times New Roman" panose="02020603050405020304" pitchFamily="18" charset="0"/>
              </a:rPr>
              <a:t>ruptured </a:t>
            </a:r>
            <a:r>
              <a:rPr lang="en-US" sz="3200" dirty="0" smtClean="0">
                <a:solidFill>
                  <a:srgbClr val="FF0000"/>
                </a:solidFill>
                <a:latin typeface="Times New Roman" panose="02020603050405020304" pitchFamily="18" charset="0"/>
                <a:cs typeface="Times New Roman" panose="02020603050405020304" pitchFamily="18" charset="0"/>
              </a:rPr>
              <a:t>AAA</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2415" y="949341"/>
            <a:ext cx="11206213" cy="5293757"/>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Patients presenting with a ruptured aneurysm face imminent mortality if not treated </a:t>
            </a:r>
            <a:r>
              <a:rPr lang="en-US" sz="2000" dirty="0" smtClean="0">
                <a:latin typeface="Times New Roman" panose="02020603050405020304" pitchFamily="18" charset="0"/>
                <a:cs typeface="Times New Roman" panose="02020603050405020304" pitchFamily="18" charset="0"/>
              </a:rPr>
              <a:t>immediately</a:t>
            </a:r>
          </a:p>
          <a:p>
            <a:endParaRPr lang="en-US" sz="2000" dirty="0">
              <a:latin typeface="Times New Roman" panose="02020603050405020304" pitchFamily="18" charset="0"/>
              <a:cs typeface="Times New Roman" panose="02020603050405020304" pitchFamily="18" charset="0"/>
            </a:endParaRPr>
          </a:p>
          <a:p>
            <a:r>
              <a:rPr lang="en-US" sz="2000" dirty="0">
                <a:solidFill>
                  <a:schemeClr val="accent2">
                    <a:lumMod val="75000"/>
                  </a:schemeClr>
                </a:solidFill>
                <a:latin typeface="Times New Roman" panose="02020603050405020304" pitchFamily="18" charset="0"/>
                <a:cs typeface="Times New Roman" panose="02020603050405020304" pitchFamily="18" charset="0"/>
              </a:rPr>
              <a:t>Clinical Presentation &amp; Immediate Action</a:t>
            </a:r>
          </a:p>
          <a:p>
            <a:r>
              <a:rPr lang="en-US" sz="2000" dirty="0">
                <a:latin typeface="Times New Roman" panose="02020603050405020304" pitchFamily="18" charset="0"/>
                <a:cs typeface="Times New Roman" panose="02020603050405020304" pitchFamily="18" charset="0"/>
              </a:rPr>
              <a:t>Patients presenting with the </a:t>
            </a:r>
            <a:r>
              <a:rPr lang="en-US" sz="2000" dirty="0">
                <a:solidFill>
                  <a:srgbClr val="FF0000"/>
                </a:solidFill>
                <a:latin typeface="Times New Roman" panose="02020603050405020304" pitchFamily="18" charset="0"/>
                <a:cs typeface="Times New Roman" panose="02020603050405020304" pitchFamily="18" charset="0"/>
              </a:rPr>
              <a:t>classic triad</a:t>
            </a:r>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must</a:t>
            </a:r>
            <a:r>
              <a:rPr lang="en-US" sz="2000" dirty="0">
                <a:latin typeface="Times New Roman" panose="02020603050405020304" pitchFamily="18" charset="0"/>
                <a:cs typeface="Times New Roman" panose="02020603050405020304" pitchFamily="18" charset="0"/>
              </a:rPr>
              <a:t> be transferred to the operating room </a:t>
            </a:r>
            <a:r>
              <a:rPr lang="en-US" sz="2000" dirty="0">
                <a:solidFill>
                  <a:srgbClr val="FFFF00"/>
                </a:solidFill>
                <a:latin typeface="Times New Roman" panose="02020603050405020304" pitchFamily="18" charset="0"/>
                <a:cs typeface="Times New Roman" panose="02020603050405020304" pitchFamily="18" charset="0"/>
              </a:rPr>
              <a:t>(OR) without delay</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Back </a:t>
            </a:r>
            <a:r>
              <a:rPr lang="en-US" sz="2000" dirty="0">
                <a:latin typeface="Times New Roman" panose="02020603050405020304" pitchFamily="18" charset="0"/>
                <a:cs typeface="Times New Roman" panose="02020603050405020304" pitchFamily="18" charset="0"/>
              </a:rPr>
              <a:t>pain</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Hypotension</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Pulsatile </a:t>
            </a:r>
            <a:r>
              <a:rPr lang="en-US" sz="2000" dirty="0">
                <a:latin typeface="Times New Roman" panose="02020603050405020304" pitchFamily="18" charset="0"/>
                <a:cs typeface="Times New Roman" panose="02020603050405020304" pitchFamily="18" charset="0"/>
              </a:rPr>
              <a:t>abdominal </a:t>
            </a:r>
            <a:r>
              <a:rPr lang="en-US" sz="2000" dirty="0" smtClean="0">
                <a:latin typeface="Times New Roman" panose="02020603050405020304" pitchFamily="18" charset="0"/>
                <a:cs typeface="Times New Roman" panose="02020603050405020304" pitchFamily="18" charset="0"/>
              </a:rPr>
              <a:t>mass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r>
              <a:rPr lang="en-US" sz="2000" dirty="0">
                <a:solidFill>
                  <a:schemeClr val="accent2">
                    <a:lumMod val="75000"/>
                  </a:schemeClr>
                </a:solidFill>
                <a:latin typeface="Times New Roman" panose="02020603050405020304" pitchFamily="18" charset="0"/>
                <a:cs typeface="Times New Roman" panose="02020603050405020304" pitchFamily="18" charset="0"/>
              </a:rPr>
              <a:t>During transport to the OR</a:t>
            </a:r>
            <a:r>
              <a:rPr lang="en-US" sz="2000" dirty="0">
                <a:latin typeface="Times New Roman" panose="02020603050405020304" pitchFamily="18" charset="0"/>
                <a:cs typeface="Times New Roman" panose="02020603050405020304" pitchFamily="18" charset="0"/>
              </a:rPr>
              <a:t>, these patients should undergo resuscitation with </a:t>
            </a:r>
            <a:r>
              <a:rPr lang="en-US" sz="2000" dirty="0">
                <a:solidFill>
                  <a:srgbClr val="FFFF00"/>
                </a:solidFill>
                <a:latin typeface="Times New Roman" panose="02020603050405020304" pitchFamily="18" charset="0"/>
                <a:cs typeface="Times New Roman" panose="02020603050405020304" pitchFamily="18" charset="0"/>
              </a:rPr>
              <a:t>minimal fluid and blood volumes</a:t>
            </a:r>
            <a:r>
              <a:rPr lang="en-US" sz="2000" dirty="0">
                <a:latin typeface="Times New Roman" panose="02020603050405020304" pitchFamily="18" charset="0"/>
                <a:cs typeface="Times New Roman" panose="02020603050405020304" pitchFamily="18" charset="0"/>
              </a:rPr>
              <a:t> (limited volume resuscitation</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Current Management Strategy: Permissive Hypotension</a:t>
            </a:r>
          </a:p>
          <a:p>
            <a:r>
              <a:rPr lang="en-US" sz="2000" dirty="0">
                <a:latin typeface="Times New Roman" panose="02020603050405020304" pitchFamily="18" charset="0"/>
                <a:cs typeface="Times New Roman" panose="02020603050405020304" pitchFamily="18" charset="0"/>
              </a:rPr>
              <a:t>The current therapeutic approach utilizes a technique known as </a:t>
            </a:r>
            <a:r>
              <a:rPr lang="en-US" sz="2000" dirty="0">
                <a:solidFill>
                  <a:srgbClr val="00B0F0"/>
                </a:solidFill>
                <a:latin typeface="Times New Roman" panose="02020603050405020304" pitchFamily="18" charset="0"/>
                <a:cs typeface="Times New Roman" panose="02020603050405020304" pitchFamily="18" charset="0"/>
              </a:rPr>
              <a:t>Permissive Hypotension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solidFill>
                  <a:srgbClr val="FFC000"/>
                </a:solidFill>
                <a:latin typeface="Times New Roman" panose="02020603050405020304" pitchFamily="18" charset="0"/>
                <a:cs typeface="Times New Roman" panose="02020603050405020304" pitchFamily="18" charset="0"/>
              </a:rPr>
              <a:t>Target</a:t>
            </a:r>
            <a:r>
              <a:rPr lang="en-US" sz="2000" dirty="0">
                <a:latin typeface="Times New Roman" panose="02020603050405020304" pitchFamily="18" charset="0"/>
                <a:cs typeface="Times New Roman" panose="02020603050405020304" pitchFamily="18" charset="0"/>
              </a:rPr>
              <a:t>: Systolic blood pressure is maintained between </a:t>
            </a:r>
            <a:r>
              <a:rPr lang="en-US" sz="2000" dirty="0">
                <a:solidFill>
                  <a:srgbClr val="FFC000"/>
                </a:solidFill>
                <a:latin typeface="Times New Roman" panose="02020603050405020304" pitchFamily="18" charset="0"/>
                <a:cs typeface="Times New Roman" panose="02020603050405020304" pitchFamily="18" charset="0"/>
              </a:rPr>
              <a:t>70–80 mmHg</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Monitoring: Continuous assessment of </a:t>
            </a:r>
            <a:r>
              <a:rPr lang="en-US" sz="2000" dirty="0">
                <a:solidFill>
                  <a:srgbClr val="FFC000"/>
                </a:solidFill>
                <a:latin typeface="Times New Roman" panose="02020603050405020304" pitchFamily="18" charset="0"/>
                <a:cs typeface="Times New Roman" panose="02020603050405020304" pitchFamily="18" charset="0"/>
              </a:rPr>
              <a:t>mental status </a:t>
            </a:r>
            <a:r>
              <a:rPr lang="en-US" sz="2000" dirty="0">
                <a:latin typeface="Times New Roman" panose="02020603050405020304" pitchFamily="18" charset="0"/>
                <a:cs typeface="Times New Roman" panose="02020603050405020304" pitchFamily="18" charset="0"/>
              </a:rPr>
              <a:t>and </a:t>
            </a:r>
            <a:r>
              <a:rPr lang="en-US" sz="2000" dirty="0">
                <a:solidFill>
                  <a:srgbClr val="FFC000"/>
                </a:solidFill>
                <a:latin typeface="Times New Roman" panose="02020603050405020304" pitchFamily="18" charset="0"/>
                <a:cs typeface="Times New Roman" panose="02020603050405020304" pitchFamily="18" charset="0"/>
              </a:rPr>
              <a:t>end-organ perfusion</a:t>
            </a:r>
            <a:r>
              <a:rPr lang="en-US" sz="2000" dirty="0">
                <a:latin typeface="Times New Roman" panose="02020603050405020304" pitchFamily="18" charset="0"/>
                <a:cs typeface="Times New Roman" panose="02020603050405020304" pitchFamily="18" charset="0"/>
              </a:rPr>
              <a:t> is mandatory.</a:t>
            </a:r>
          </a:p>
          <a:p>
            <a:r>
              <a:rPr lang="en-US" sz="2000" dirty="0">
                <a:latin typeface="Times New Roman" panose="02020603050405020304" pitchFamily="18" charset="0"/>
                <a:cs typeface="Times New Roman" panose="02020603050405020304" pitchFamily="18" charset="0"/>
              </a:rPr>
              <a:t>*   Objective: To </a:t>
            </a:r>
            <a:r>
              <a:rPr lang="en-US" sz="2000" dirty="0">
                <a:solidFill>
                  <a:srgbClr val="00B050"/>
                </a:solidFill>
                <a:latin typeface="Times New Roman" panose="02020603050405020304" pitchFamily="18" charset="0"/>
                <a:cs typeface="Times New Roman" panose="02020603050405020304" pitchFamily="18" charset="0"/>
              </a:rPr>
              <a:t>minimize ongoing hemorrhage</a:t>
            </a:r>
            <a:r>
              <a:rPr lang="en-US" sz="2000" dirty="0">
                <a:latin typeface="Times New Roman" panose="02020603050405020304" pitchFamily="18" charset="0"/>
                <a:cs typeface="Times New Roman" panose="02020603050405020304" pitchFamily="18" charset="0"/>
              </a:rPr>
              <a:t> from the rupture site by </a:t>
            </a:r>
            <a:r>
              <a:rPr lang="en-US" sz="2000" u="sng" dirty="0">
                <a:latin typeface="Times New Roman" panose="02020603050405020304" pitchFamily="18" charset="0"/>
                <a:cs typeface="Times New Roman" panose="02020603050405020304" pitchFamily="18" charset="0"/>
              </a:rPr>
              <a:t>avoiding high-pressure </a:t>
            </a:r>
            <a:r>
              <a:rPr lang="en-US" sz="2000" dirty="0">
                <a:latin typeface="Times New Roman" panose="02020603050405020304" pitchFamily="18" charset="0"/>
                <a:cs typeface="Times New Roman" panose="02020603050405020304" pitchFamily="18" charset="0"/>
              </a:rPr>
              <a:t>surges.</a:t>
            </a:r>
          </a:p>
        </p:txBody>
      </p:sp>
    </p:spTree>
    <p:extLst>
      <p:ext uri="{BB962C8B-B14F-4D97-AF65-F5344CB8AC3E}">
        <p14:creationId xmlns:p14="http://schemas.microsoft.com/office/powerpoint/2010/main" val="4073381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15" y="267908"/>
            <a:ext cx="1197958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What treatment options are available for aneurysms?</a:t>
            </a:r>
          </a:p>
        </p:txBody>
      </p:sp>
      <p:sp>
        <p:nvSpPr>
          <p:cNvPr id="3" name="TextBox 2"/>
          <p:cNvSpPr txBox="1"/>
          <p:nvPr/>
        </p:nvSpPr>
        <p:spPr>
          <a:xfrm>
            <a:off x="327546" y="852683"/>
            <a:ext cx="11204812" cy="4647426"/>
          </a:xfrm>
          <a:prstGeom prst="rect">
            <a:avLst/>
          </a:prstGeom>
          <a:noFill/>
        </p:spPr>
        <p:txBody>
          <a:bodyPr wrap="square" rtlCol="0">
            <a:spAutoFit/>
          </a:bodyPr>
          <a:lstStyle/>
          <a:p>
            <a:r>
              <a:rPr lang="en-US" sz="2400" dirty="0">
                <a:solidFill>
                  <a:srgbClr val="00B0F0"/>
                </a:solidFill>
                <a:latin typeface="Times New Roman" panose="02020603050405020304" pitchFamily="18" charset="0"/>
                <a:cs typeface="Times New Roman" panose="02020603050405020304" pitchFamily="18" charset="0"/>
              </a:rPr>
              <a:t>1. Medical Management &amp; Surveillance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approach is </a:t>
            </a:r>
            <a:r>
              <a:rPr lang="en-US" dirty="0">
                <a:solidFill>
                  <a:srgbClr val="FFFF00"/>
                </a:solidFill>
                <a:latin typeface="Times New Roman" panose="02020603050405020304" pitchFamily="18" charset="0"/>
                <a:cs typeface="Times New Roman" panose="02020603050405020304" pitchFamily="18" charset="0"/>
              </a:rPr>
              <a:t>not a definitive treatment</a:t>
            </a:r>
            <a:r>
              <a:rPr lang="en-US" dirty="0">
                <a:latin typeface="Times New Roman" panose="02020603050405020304" pitchFamily="18" charset="0"/>
                <a:cs typeface="Times New Roman" panose="02020603050405020304" pitchFamily="18" charset="0"/>
              </a:rPr>
              <a:t>; it focuses on </a:t>
            </a:r>
            <a:r>
              <a:rPr lang="en-US" dirty="0">
                <a:solidFill>
                  <a:srgbClr val="FFFF00"/>
                </a:solidFill>
                <a:latin typeface="Times New Roman" panose="02020603050405020304" pitchFamily="18" charset="0"/>
                <a:cs typeface="Times New Roman" panose="02020603050405020304" pitchFamily="18" charset="0"/>
              </a:rPr>
              <a:t>controlling</a:t>
            </a:r>
            <a:r>
              <a:rPr lang="en-US" dirty="0">
                <a:latin typeface="Times New Roman" panose="02020603050405020304" pitchFamily="18" charset="0"/>
                <a:cs typeface="Times New Roman" panose="02020603050405020304" pitchFamily="18" charset="0"/>
              </a:rPr>
              <a:t> aneurysm </a:t>
            </a:r>
            <a:r>
              <a:rPr lang="en-US" dirty="0">
                <a:solidFill>
                  <a:srgbClr val="FFFF00"/>
                </a:solidFill>
                <a:latin typeface="Times New Roman" panose="02020603050405020304" pitchFamily="18" charset="0"/>
                <a:cs typeface="Times New Roman" panose="02020603050405020304" pitchFamily="18" charset="0"/>
              </a:rPr>
              <a:t>growth</a:t>
            </a:r>
            <a:r>
              <a:rPr lang="en-US" dirty="0">
                <a:latin typeface="Times New Roman" panose="02020603050405020304" pitchFamily="18" charset="0"/>
                <a:cs typeface="Times New Roman" panose="02020603050405020304" pitchFamily="18" charset="0"/>
              </a:rPr>
              <a:t> and </a:t>
            </a:r>
            <a:r>
              <a:rPr lang="en-US" dirty="0">
                <a:solidFill>
                  <a:srgbClr val="FFFF00"/>
                </a:solidFill>
                <a:latin typeface="Times New Roman" panose="02020603050405020304" pitchFamily="18" charset="0"/>
                <a:cs typeface="Times New Roman" panose="02020603050405020304" pitchFamily="18" charset="0"/>
              </a:rPr>
              <a:t>preventing rupture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It is used in cases such as:  </a:t>
            </a:r>
          </a:p>
          <a:p>
            <a:r>
              <a:rPr lang="en-US" dirty="0">
                <a:latin typeface="Times New Roman" panose="02020603050405020304" pitchFamily="18" charset="0"/>
                <a:cs typeface="Times New Roman" panose="02020603050405020304" pitchFamily="18" charset="0"/>
              </a:rPr>
              <a:t>• Small AAA  </a:t>
            </a:r>
          </a:p>
          <a:p>
            <a:r>
              <a:rPr lang="en-US" dirty="0">
                <a:latin typeface="Times New Roman" panose="02020603050405020304" pitchFamily="18" charset="0"/>
                <a:cs typeface="Times New Roman" panose="02020603050405020304" pitchFamily="18" charset="0"/>
              </a:rPr>
              <a:t>• High‑risk patients for whom surgery is dangerous  </a:t>
            </a:r>
          </a:p>
          <a:p>
            <a:r>
              <a:rPr lang="en-US" dirty="0">
                <a:latin typeface="Times New Roman" panose="02020603050405020304" pitchFamily="18" charset="0"/>
                <a:cs typeface="Times New Roman" panose="02020603050405020304" pitchFamily="18" charset="0"/>
              </a:rPr>
              <a:t>• Patients who decline surgery</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Main components of medical management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Blood pressure control </a:t>
            </a:r>
            <a:r>
              <a:rPr lang="en-US" dirty="0">
                <a:latin typeface="Times New Roman" panose="02020603050405020304" pitchFamily="18" charset="0"/>
                <a:cs typeface="Times New Roman" panose="02020603050405020304" pitchFamily="18" charset="0"/>
              </a:rPr>
              <a:t>(beta‑blockers, ACE inhibitors)  </a:t>
            </a:r>
          </a:p>
          <a:p>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Smoking cessation  </a:t>
            </a:r>
          </a:p>
          <a:p>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Lipid control  </a:t>
            </a:r>
          </a:p>
          <a:p>
            <a:r>
              <a:rPr lang="en-US" dirty="0">
                <a:latin typeface="Times New Roman" panose="02020603050405020304" pitchFamily="18" charset="0"/>
                <a:cs typeface="Times New Roman" panose="02020603050405020304" pitchFamily="18" charset="0"/>
              </a:rPr>
              <a:t>• Management of </a:t>
            </a:r>
            <a:r>
              <a:rPr lang="en-US" dirty="0">
                <a:solidFill>
                  <a:srgbClr val="00B050"/>
                </a:solidFill>
                <a:latin typeface="Times New Roman" panose="02020603050405020304" pitchFamily="18" charset="0"/>
                <a:cs typeface="Times New Roman" panose="02020603050405020304" pitchFamily="18" charset="0"/>
              </a:rPr>
              <a:t>cardiovascular disease  </a:t>
            </a:r>
          </a:p>
          <a:p>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Exercise and lifestyle</a:t>
            </a:r>
            <a:r>
              <a:rPr lang="en-US" dirty="0">
                <a:latin typeface="Times New Roman" panose="02020603050405020304" pitchFamily="18" charset="0"/>
                <a:cs typeface="Times New Roman" panose="02020603050405020304" pitchFamily="18" charset="0"/>
              </a:rPr>
              <a:t> modification  </a:t>
            </a:r>
          </a:p>
          <a:p>
            <a:r>
              <a:rPr lang="en-US" dirty="0">
                <a:latin typeface="Times New Roman" panose="02020603050405020304" pitchFamily="18" charset="0"/>
                <a:cs typeface="Times New Roman" panose="02020603050405020304" pitchFamily="18" charset="0"/>
              </a:rPr>
              <a:t>• Regular imaging </a:t>
            </a:r>
            <a:r>
              <a:rPr lang="en-US" dirty="0">
                <a:solidFill>
                  <a:srgbClr val="00B050"/>
                </a:solidFill>
                <a:latin typeface="Times New Roman" panose="02020603050405020304" pitchFamily="18" charset="0"/>
                <a:cs typeface="Times New Roman" panose="02020603050405020304" pitchFamily="18" charset="0"/>
              </a:rPr>
              <a:t>follow‑up</a:t>
            </a:r>
            <a:r>
              <a:rPr lang="en-US" dirty="0">
                <a:latin typeface="Times New Roman" panose="02020603050405020304" pitchFamily="18" charset="0"/>
                <a:cs typeface="Times New Roman" panose="02020603050405020304" pitchFamily="18" charset="0"/>
              </a:rPr>
              <a:t> with ultrasound</a:t>
            </a:r>
          </a:p>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652409" y="3063732"/>
            <a:ext cx="5430409" cy="184665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Recommended surveillance intervals: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 AAA </a:t>
            </a:r>
            <a:r>
              <a:rPr lang="en-US" dirty="0">
                <a:solidFill>
                  <a:srgbClr val="00B050"/>
                </a:solidFill>
                <a:latin typeface="Times New Roman" panose="02020603050405020304" pitchFamily="18" charset="0"/>
                <a:cs typeface="Times New Roman" panose="02020603050405020304" pitchFamily="18" charset="0"/>
              </a:rPr>
              <a:t>3–4 cm </a:t>
            </a:r>
            <a:r>
              <a:rPr lang="en-US" dirty="0">
                <a:latin typeface="Times New Roman" panose="02020603050405020304" pitchFamily="18" charset="0"/>
                <a:cs typeface="Times New Roman" panose="02020603050405020304" pitchFamily="18" charset="0"/>
              </a:rPr>
              <a:t>→ Ultrasound every 2–3 years  </a:t>
            </a:r>
          </a:p>
          <a:p>
            <a:pPr>
              <a:spcAft>
                <a:spcPts val="1200"/>
              </a:spcAft>
            </a:pPr>
            <a:r>
              <a:rPr lang="en-US" dirty="0">
                <a:latin typeface="Times New Roman" panose="02020603050405020304" pitchFamily="18" charset="0"/>
                <a:cs typeface="Times New Roman" panose="02020603050405020304" pitchFamily="18" charset="0"/>
              </a:rPr>
              <a:t>• AAA </a:t>
            </a:r>
            <a:r>
              <a:rPr lang="en-US" dirty="0">
                <a:solidFill>
                  <a:srgbClr val="FFC000"/>
                </a:solidFill>
                <a:latin typeface="Times New Roman" panose="02020603050405020304" pitchFamily="18" charset="0"/>
                <a:cs typeface="Times New Roman" panose="02020603050405020304" pitchFamily="18" charset="0"/>
              </a:rPr>
              <a:t>4–4.9 cm </a:t>
            </a:r>
            <a:r>
              <a:rPr lang="en-US" dirty="0">
                <a:latin typeface="Times New Roman" panose="02020603050405020304" pitchFamily="18" charset="0"/>
                <a:cs typeface="Times New Roman" panose="02020603050405020304" pitchFamily="18" charset="0"/>
              </a:rPr>
              <a:t>→ Ultrasound every 12 months  </a:t>
            </a:r>
          </a:p>
          <a:p>
            <a:pPr>
              <a:spcAft>
                <a:spcPts val="1200"/>
              </a:spcAft>
            </a:pPr>
            <a:r>
              <a:rPr lang="en-US" dirty="0">
                <a:latin typeface="Times New Roman" panose="02020603050405020304" pitchFamily="18" charset="0"/>
                <a:cs typeface="Times New Roman" panose="02020603050405020304" pitchFamily="18" charset="0"/>
              </a:rPr>
              <a:t>• AAA </a:t>
            </a:r>
            <a:r>
              <a:rPr lang="en-US" dirty="0">
                <a:solidFill>
                  <a:srgbClr val="FF0000"/>
                </a:solidFill>
                <a:latin typeface="Times New Roman" panose="02020603050405020304" pitchFamily="18" charset="0"/>
                <a:cs typeface="Times New Roman" panose="02020603050405020304" pitchFamily="18" charset="0"/>
              </a:rPr>
              <a:t>5–5.4 cm </a:t>
            </a:r>
            <a:r>
              <a:rPr lang="en-US" dirty="0">
                <a:latin typeface="Times New Roman" panose="02020603050405020304" pitchFamily="18" charset="0"/>
                <a:cs typeface="Times New Roman" panose="02020603050405020304" pitchFamily="18" charset="0"/>
              </a:rPr>
              <a:t>→ Ultrasound or CT every 6 months</a:t>
            </a:r>
          </a:p>
        </p:txBody>
      </p:sp>
    </p:spTree>
    <p:extLst>
      <p:ext uri="{BB962C8B-B14F-4D97-AF65-F5344CB8AC3E}">
        <p14:creationId xmlns:p14="http://schemas.microsoft.com/office/powerpoint/2010/main" val="379300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8772" y="0"/>
            <a:ext cx="654322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What treatment options are available for aneurysms?</a:t>
            </a:r>
          </a:p>
        </p:txBody>
      </p:sp>
      <p:sp>
        <p:nvSpPr>
          <p:cNvPr id="3" name="TextBox 2"/>
          <p:cNvSpPr txBox="1"/>
          <p:nvPr/>
        </p:nvSpPr>
        <p:spPr>
          <a:xfrm>
            <a:off x="5648772" y="1290535"/>
            <a:ext cx="6279371" cy="5047536"/>
          </a:xfrm>
          <a:prstGeom prst="rect">
            <a:avLst/>
          </a:prstGeom>
          <a:noFill/>
        </p:spPr>
        <p:txBody>
          <a:bodyPr wrap="square" rtlCol="0">
            <a:spAutoFit/>
          </a:bodyPr>
          <a:lstStyle/>
          <a:p>
            <a:r>
              <a:rPr lang="en-US" sz="2400" dirty="0" smtClean="0">
                <a:solidFill>
                  <a:srgbClr val="00B0F0"/>
                </a:solidFill>
                <a:latin typeface="Times New Roman" panose="02020603050405020304" pitchFamily="18" charset="0"/>
                <a:cs typeface="Times New Roman" panose="02020603050405020304" pitchFamily="18" charset="0"/>
              </a:rPr>
              <a:t>2- Open </a:t>
            </a:r>
            <a:r>
              <a:rPr lang="en-US" sz="2400" dirty="0">
                <a:solidFill>
                  <a:srgbClr val="00B0F0"/>
                </a:solidFill>
                <a:latin typeface="Times New Roman" panose="02020603050405020304" pitchFamily="18" charset="0"/>
                <a:cs typeface="Times New Roman" panose="02020603050405020304" pitchFamily="18" charset="0"/>
              </a:rPr>
              <a:t>Surgical </a:t>
            </a:r>
            <a:r>
              <a:rPr lang="en-US" sz="2400" dirty="0" smtClean="0">
                <a:solidFill>
                  <a:srgbClr val="00B0F0"/>
                </a:solidFill>
                <a:latin typeface="Times New Roman" panose="02020603050405020304" pitchFamily="18" charset="0"/>
                <a:cs typeface="Times New Roman" panose="02020603050405020304" pitchFamily="18" charset="0"/>
              </a:rPr>
              <a:t>Repair</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is the </a:t>
            </a:r>
            <a:r>
              <a:rPr lang="en-US" sz="2000" dirty="0">
                <a:solidFill>
                  <a:srgbClr val="FFFF00"/>
                </a:solidFill>
                <a:latin typeface="Times New Roman" panose="02020603050405020304" pitchFamily="18" charset="0"/>
                <a:cs typeface="Times New Roman" panose="02020603050405020304" pitchFamily="18" charset="0"/>
              </a:rPr>
              <a:t>classic and definitive </a:t>
            </a:r>
            <a:r>
              <a:rPr lang="en-US" sz="2000" dirty="0">
                <a:latin typeface="Times New Roman" panose="02020603050405020304" pitchFamily="18" charset="0"/>
                <a:cs typeface="Times New Roman" panose="02020603050405020304" pitchFamily="18" charset="0"/>
              </a:rPr>
              <a:t>treatment for AAA.  </a:t>
            </a:r>
          </a:p>
          <a:p>
            <a:r>
              <a:rPr lang="en-US" sz="2000" dirty="0">
                <a:latin typeface="Times New Roman" panose="02020603050405020304" pitchFamily="18" charset="0"/>
                <a:cs typeface="Times New Roman" panose="02020603050405020304" pitchFamily="18" charset="0"/>
              </a:rPr>
              <a:t>In this procedure, the affected portion of the aorta is </a:t>
            </a:r>
            <a:r>
              <a:rPr lang="en-US" sz="2000" dirty="0">
                <a:solidFill>
                  <a:srgbClr val="FFFF00"/>
                </a:solidFill>
                <a:latin typeface="Times New Roman" panose="02020603050405020304" pitchFamily="18" charset="0"/>
                <a:cs typeface="Times New Roman" panose="02020603050405020304" pitchFamily="18" charset="0"/>
              </a:rPr>
              <a:t>clamped</a:t>
            </a:r>
            <a:r>
              <a:rPr lang="en-US" sz="2000" dirty="0">
                <a:latin typeface="Times New Roman" panose="02020603050405020304" pitchFamily="18" charset="0"/>
                <a:cs typeface="Times New Roman" panose="02020603050405020304" pitchFamily="18" charset="0"/>
              </a:rPr>
              <a:t>, the </a:t>
            </a:r>
            <a:r>
              <a:rPr lang="en-US" sz="2000" u="sng" dirty="0">
                <a:latin typeface="Times New Roman" panose="02020603050405020304" pitchFamily="18" charset="0"/>
                <a:cs typeface="Times New Roman" panose="02020603050405020304" pitchFamily="18" charset="0"/>
              </a:rPr>
              <a:t>aneurysmal segment</a:t>
            </a:r>
            <a:r>
              <a:rPr lang="en-US" sz="2000" dirty="0">
                <a:latin typeface="Times New Roman" panose="02020603050405020304" pitchFamily="18" charset="0"/>
                <a:cs typeface="Times New Roman" panose="02020603050405020304" pitchFamily="18" charset="0"/>
              </a:rPr>
              <a:t> is </a:t>
            </a:r>
            <a:r>
              <a:rPr lang="en-US" sz="2000" dirty="0">
                <a:solidFill>
                  <a:srgbClr val="FFFF00"/>
                </a:solidFill>
                <a:latin typeface="Times New Roman" panose="02020603050405020304" pitchFamily="18" charset="0"/>
                <a:cs typeface="Times New Roman" panose="02020603050405020304" pitchFamily="18" charset="0"/>
              </a:rPr>
              <a:t>excised</a:t>
            </a:r>
            <a:r>
              <a:rPr lang="en-US" sz="2000" dirty="0">
                <a:latin typeface="Times New Roman" panose="02020603050405020304" pitchFamily="18" charset="0"/>
                <a:cs typeface="Times New Roman" panose="02020603050405020304" pitchFamily="18" charset="0"/>
              </a:rPr>
              <a:t>, and a synthetic </a:t>
            </a:r>
            <a:r>
              <a:rPr lang="en-US" sz="2000" dirty="0">
                <a:solidFill>
                  <a:srgbClr val="FFFF00"/>
                </a:solidFill>
                <a:latin typeface="Times New Roman" panose="02020603050405020304" pitchFamily="18" charset="0"/>
                <a:cs typeface="Times New Roman" panose="02020603050405020304" pitchFamily="18" charset="0"/>
              </a:rPr>
              <a:t>graft</a:t>
            </a:r>
            <a:r>
              <a:rPr lang="en-US" sz="2000" dirty="0">
                <a:latin typeface="Times New Roman" panose="02020603050405020304" pitchFamily="18" charset="0"/>
                <a:cs typeface="Times New Roman" panose="02020603050405020304" pitchFamily="18" charset="0"/>
              </a:rPr>
              <a:t> (Dacron) is placed</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steps:  </a:t>
            </a:r>
          </a:p>
          <a:p>
            <a:r>
              <a:rPr lang="en-US" dirty="0">
                <a:latin typeface="Times New Roman" panose="02020603050405020304" pitchFamily="18" charset="0"/>
                <a:cs typeface="Times New Roman" panose="02020603050405020304" pitchFamily="18" charset="0"/>
              </a:rPr>
              <a:t>• Laparotomy  </a:t>
            </a:r>
          </a:p>
          <a:p>
            <a:r>
              <a:rPr lang="en-US" dirty="0">
                <a:latin typeface="Times New Roman" panose="02020603050405020304" pitchFamily="18" charset="0"/>
                <a:cs typeface="Times New Roman" panose="02020603050405020304" pitchFamily="18" charset="0"/>
              </a:rPr>
              <a:t>• Aortic control  </a:t>
            </a:r>
          </a:p>
          <a:p>
            <a:r>
              <a:rPr lang="en-US" dirty="0">
                <a:latin typeface="Times New Roman" panose="02020603050405020304" pitchFamily="18" charset="0"/>
                <a:cs typeface="Times New Roman" panose="02020603050405020304" pitchFamily="18" charset="0"/>
              </a:rPr>
              <a:t>• Resection of the aneurysm and graft placement  </a:t>
            </a:r>
          </a:p>
          <a:p>
            <a:r>
              <a:rPr lang="en-US" dirty="0">
                <a:latin typeface="Times New Roman" panose="02020603050405020304" pitchFamily="18" charset="0"/>
                <a:cs typeface="Times New Roman" panose="02020603050405020304" pitchFamily="18" charset="0"/>
              </a:rPr>
              <a:t>• Closure of the </a:t>
            </a:r>
            <a:r>
              <a:rPr lang="en-US" dirty="0" smtClean="0">
                <a:latin typeface="Times New Roman" panose="02020603050405020304" pitchFamily="18" charset="0"/>
                <a:cs typeface="Times New Roman" panose="02020603050405020304" pitchFamily="18" charset="0"/>
              </a:rPr>
              <a:t>abdomen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Advantages:  </a:t>
            </a:r>
          </a:p>
          <a:p>
            <a:r>
              <a:rPr lang="en-US" dirty="0">
                <a:latin typeface="Times New Roman" panose="02020603050405020304" pitchFamily="18" charset="0"/>
                <a:cs typeface="Times New Roman" panose="02020603050405020304" pitchFamily="18" charset="0"/>
              </a:rPr>
              <a:t>• Definitive treatment  </a:t>
            </a:r>
          </a:p>
          <a:p>
            <a:r>
              <a:rPr lang="en-US" dirty="0">
                <a:latin typeface="Times New Roman" panose="02020603050405020304" pitchFamily="18" charset="0"/>
                <a:cs typeface="Times New Roman" panose="02020603050405020304" pitchFamily="18" charset="0"/>
              </a:rPr>
              <a:t>• No need for lifelong imaging follow‑up  </a:t>
            </a:r>
          </a:p>
          <a:p>
            <a:r>
              <a:rPr lang="en-US" dirty="0">
                <a:latin typeface="Times New Roman" panose="02020603050405020304" pitchFamily="18" charset="0"/>
                <a:cs typeface="Times New Roman" panose="02020603050405020304" pitchFamily="18" charset="0"/>
              </a:rPr>
              <a:t>• Long durability of the graft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36358" cy="6987817"/>
          </a:xfrm>
          <a:prstGeom prst="rect">
            <a:avLst/>
          </a:prstGeom>
        </p:spPr>
      </p:pic>
    </p:spTree>
    <p:extLst>
      <p:ext uri="{BB962C8B-B14F-4D97-AF65-F5344CB8AC3E}">
        <p14:creationId xmlns:p14="http://schemas.microsoft.com/office/powerpoint/2010/main" val="415136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6384" y="1600839"/>
            <a:ext cx="6361258" cy="4832092"/>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2- Open Surgical Repair</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Limitations </a:t>
            </a:r>
            <a:r>
              <a:rPr lang="en-US" sz="2000" dirty="0">
                <a:latin typeface="Times New Roman" panose="02020603050405020304" pitchFamily="18" charset="0"/>
                <a:cs typeface="Times New Roman" panose="02020603050405020304" pitchFamily="18" charset="0"/>
              </a:rPr>
              <a:t>/ disadvantages:  </a:t>
            </a:r>
          </a:p>
          <a:p>
            <a:r>
              <a:rPr lang="en-US" sz="2000" dirty="0">
                <a:latin typeface="Times New Roman" panose="02020603050405020304" pitchFamily="18" charset="0"/>
                <a:cs typeface="Times New Roman" panose="02020603050405020304" pitchFamily="18" charset="0"/>
              </a:rPr>
              <a:t>• Higher </a:t>
            </a:r>
            <a:r>
              <a:rPr lang="en-US" sz="2000" dirty="0">
                <a:solidFill>
                  <a:srgbClr val="FFFF00"/>
                </a:solidFill>
                <a:latin typeface="Times New Roman" panose="02020603050405020304" pitchFamily="18" charset="0"/>
                <a:cs typeface="Times New Roman" panose="02020603050405020304" pitchFamily="18" charset="0"/>
              </a:rPr>
              <a:t>short‑term </a:t>
            </a:r>
            <a:r>
              <a:rPr lang="en-US" sz="2000" dirty="0" smtClean="0">
                <a:solidFill>
                  <a:srgbClr val="FFFF00"/>
                </a:solidFill>
                <a:latin typeface="Times New Roman" panose="02020603050405020304" pitchFamily="18" charset="0"/>
                <a:cs typeface="Times New Roman" panose="02020603050405020304" pitchFamily="18" charset="0"/>
              </a:rPr>
              <a:t>mortality(%40-%70 / %3) </a:t>
            </a:r>
            <a:r>
              <a:rPr lang="en-US" sz="2000" dirty="0">
                <a:latin typeface="Times New Roman" panose="02020603050405020304" pitchFamily="18" charset="0"/>
                <a:cs typeface="Times New Roman" panose="02020603050405020304" pitchFamily="18" charset="0"/>
              </a:rPr>
              <a:t>compared to </a:t>
            </a:r>
            <a:r>
              <a:rPr lang="en-US" sz="2000" dirty="0" smtClean="0">
                <a:latin typeface="Times New Roman" panose="02020603050405020304" pitchFamily="18" charset="0"/>
                <a:cs typeface="Times New Roman" panose="02020603050405020304" pitchFamily="18" charset="0"/>
              </a:rPr>
              <a:t>EVAR(%20-%30 / %1)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Longer recovery </a:t>
            </a:r>
            <a:r>
              <a:rPr lang="en-US" sz="2000" dirty="0">
                <a:latin typeface="Times New Roman" panose="02020603050405020304" pitchFamily="18" charset="0"/>
                <a:cs typeface="Times New Roman" panose="02020603050405020304" pitchFamily="18" charset="0"/>
              </a:rPr>
              <a:t>period  </a:t>
            </a:r>
          </a:p>
          <a:p>
            <a:r>
              <a:rPr lang="en-US" sz="2000" dirty="0">
                <a:latin typeface="Times New Roman" panose="02020603050405020304" pitchFamily="18" charset="0"/>
                <a:cs typeface="Times New Roman" panose="02020603050405020304" pitchFamily="18" charset="0"/>
              </a:rPr>
              <a:t>• Not ideal for high‑risk patients  </a:t>
            </a:r>
          </a:p>
          <a:p>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Risks</a:t>
            </a:r>
            <a:r>
              <a:rPr lang="en-US" sz="2000" dirty="0">
                <a:latin typeface="Times New Roman" panose="02020603050405020304" pitchFamily="18" charset="0"/>
                <a:cs typeface="Times New Roman" panose="02020603050405020304" pitchFamily="18" charset="0"/>
              </a:rPr>
              <a:t> of bleeding, MI, renal failure, and respiratory complications</a:t>
            </a:r>
          </a:p>
          <a:p>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Strong indications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Unfavorable anatomy for EVAR  </a:t>
            </a:r>
          </a:p>
          <a:p>
            <a:r>
              <a:rPr lang="en-US" sz="2000" dirty="0">
                <a:latin typeface="Times New Roman" panose="02020603050405020304" pitchFamily="18" charset="0"/>
                <a:cs typeface="Times New Roman" panose="02020603050405020304" pitchFamily="18" charset="0"/>
              </a:rPr>
              <a:t>• Rupture cases in which EVAR is not feasible  </a:t>
            </a:r>
          </a:p>
          <a:p>
            <a:r>
              <a:rPr lang="en-US" sz="2000" dirty="0">
                <a:latin typeface="Times New Roman" panose="02020603050405020304" pitchFamily="18" charset="0"/>
                <a:cs typeface="Times New Roman" panose="02020603050405020304" pitchFamily="18" charset="0"/>
              </a:rPr>
              <a:t>• Younger, low‑risk patients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4455" cy="6858000"/>
          </a:xfrm>
          <a:prstGeom prst="rect">
            <a:avLst/>
          </a:prstGeom>
        </p:spPr>
      </p:pic>
      <p:sp>
        <p:nvSpPr>
          <p:cNvPr id="4" name="TextBox 3"/>
          <p:cNvSpPr txBox="1"/>
          <p:nvPr/>
        </p:nvSpPr>
        <p:spPr>
          <a:xfrm>
            <a:off x="4966384" y="286603"/>
            <a:ext cx="654322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What treatment options are available for aneurysms?</a:t>
            </a:r>
          </a:p>
        </p:txBody>
      </p:sp>
    </p:spTree>
    <p:extLst>
      <p:ext uri="{BB962C8B-B14F-4D97-AF65-F5344CB8AC3E}">
        <p14:creationId xmlns:p14="http://schemas.microsoft.com/office/powerpoint/2010/main" val="584087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513" y="0"/>
            <a:ext cx="9590550" cy="3330054"/>
          </a:xfrm>
        </p:spPr>
        <p:txBody>
          <a:bodyPr>
            <a:normAutofit/>
          </a:bodyPr>
          <a:lstStyle/>
          <a:p>
            <a:r>
              <a:rPr lang="en-US" sz="4400" dirty="0">
                <a:latin typeface="Andalus" panose="02020603050405020304" pitchFamily="18" charset="-78"/>
                <a:cs typeface="Andalus" panose="02020603050405020304" pitchFamily="18" charset="-78"/>
              </a:rPr>
              <a:t>Section </a:t>
            </a:r>
            <a:r>
              <a:rPr lang="az-Cyrl-AZ" sz="4400" dirty="0" smtClean="0">
                <a:latin typeface="Times New Roman" panose="02020603050405020304" pitchFamily="18" charset="0"/>
                <a:cs typeface="Andalus" panose="02020603050405020304" pitchFamily="18" charset="-78"/>
              </a:rPr>
              <a:t>Ӏ</a:t>
            </a:r>
            <a:r>
              <a:rPr lang="en-US" sz="4400" dirty="0">
                <a:latin typeface="Andalus" panose="02020603050405020304" pitchFamily="18" charset="-78"/>
                <a:cs typeface="Andalus" panose="02020603050405020304" pitchFamily="18" charset="-78"/>
              </a:rPr>
              <a:t/>
            </a:r>
            <a:br>
              <a:rPr lang="en-US" sz="4400" dirty="0">
                <a:latin typeface="Andalus" panose="02020603050405020304" pitchFamily="18" charset="-78"/>
                <a:cs typeface="Andalus" panose="02020603050405020304" pitchFamily="18" charset="-78"/>
              </a:rPr>
            </a:br>
            <a:r>
              <a:rPr lang="en-US" sz="4400" dirty="0" smtClean="0">
                <a:latin typeface="Andalus" panose="02020603050405020304" pitchFamily="18" charset="-78"/>
                <a:cs typeface="Andalus" panose="02020603050405020304" pitchFamily="18" charset="-78"/>
              </a:rPr>
              <a:t>The Essential </a:t>
            </a:r>
            <a:r>
              <a:rPr lang="en-US" sz="4400" dirty="0">
                <a:latin typeface="Andalus" panose="02020603050405020304" pitchFamily="18" charset="-78"/>
                <a:cs typeface="Andalus" panose="02020603050405020304" pitchFamily="18" charset="-78"/>
              </a:rPr>
              <a:t>Framework</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9961" b="89941" l="6836" r="89941">
                        <a14:foregroundMark x1="15625" y1="82617" x2="34180" y2="84961"/>
                        <a14:foregroundMark x1="14648" y1="81641" x2="14844" y2="82813"/>
                        <a14:foregroundMark x1="16211" y1="77441" x2="13477" y2="82617"/>
                        <a14:foregroundMark x1="16016" y1="78027" x2="83691" y2="77832"/>
                        <a14:foregroundMark x1="84082" y1="78613" x2="84082" y2="82031"/>
                        <a14:foregroundMark x1="86328" y1="83398" x2="51855" y2="87207"/>
                        <a14:foregroundMark x1="84277" y1="77832" x2="86523" y2="82617"/>
                        <a14:foregroundMark x1="87891" y1="84766" x2="41699" y2="86523"/>
                        <a14:foregroundMark x1="14063" y1="83789" x2="41699" y2="87598"/>
                      </a14:backgroundRemoval>
                    </a14:imgEffect>
                  </a14:imgLayer>
                </a14:imgProps>
              </a:ext>
              <a:ext uri="{28A0092B-C50C-407E-A947-70E740481C1C}">
                <a14:useLocalDpi xmlns:a14="http://schemas.microsoft.com/office/drawing/2010/main" val="0"/>
              </a:ext>
            </a:extLst>
          </a:blip>
          <a:srcRect l="11286" t="12502" r="9018" b="7082"/>
          <a:stretch/>
        </p:blipFill>
        <p:spPr>
          <a:xfrm>
            <a:off x="4012442" y="2285588"/>
            <a:ext cx="4339987" cy="4379206"/>
          </a:xfrm>
          <a:prstGeom prst="rect">
            <a:avLst/>
          </a:prstGeom>
        </p:spPr>
      </p:pic>
    </p:spTree>
    <p:extLst>
      <p:ext uri="{BB962C8B-B14F-4D97-AF65-F5344CB8AC3E}">
        <p14:creationId xmlns:p14="http://schemas.microsoft.com/office/powerpoint/2010/main" val="847803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3203" y="0"/>
            <a:ext cx="682387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What treatment options are available for aneurysms?</a:t>
            </a:r>
          </a:p>
        </p:txBody>
      </p:sp>
      <p:sp>
        <p:nvSpPr>
          <p:cNvPr id="3" name="TextBox 2"/>
          <p:cNvSpPr txBox="1"/>
          <p:nvPr/>
        </p:nvSpPr>
        <p:spPr>
          <a:xfrm>
            <a:off x="5240741" y="1181352"/>
            <a:ext cx="6688804" cy="5847755"/>
          </a:xfrm>
          <a:prstGeom prst="rect">
            <a:avLst/>
          </a:prstGeom>
          <a:noFill/>
        </p:spPr>
        <p:txBody>
          <a:bodyPr wrap="square" rtlCol="0">
            <a:spAutoFit/>
          </a:bodyPr>
          <a:lstStyle/>
          <a:p>
            <a:r>
              <a:rPr lang="en-US" sz="2400" dirty="0">
                <a:solidFill>
                  <a:srgbClr val="00B0F0"/>
                </a:solidFill>
                <a:latin typeface="Times New Roman" panose="02020603050405020304" pitchFamily="18" charset="0"/>
                <a:cs typeface="Times New Roman" panose="02020603050405020304" pitchFamily="18" charset="0"/>
              </a:rPr>
              <a:t>3- Endovascular Aneurysm Repair (EVAR)</a:t>
            </a:r>
          </a:p>
          <a:p>
            <a:endParaRPr lang="en-US"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is the </a:t>
            </a:r>
            <a:r>
              <a:rPr lang="en-US" sz="2000" dirty="0">
                <a:solidFill>
                  <a:srgbClr val="FFFF00"/>
                </a:solidFill>
                <a:latin typeface="Times New Roman" panose="02020603050405020304" pitchFamily="18" charset="0"/>
                <a:cs typeface="Times New Roman" panose="02020603050405020304" pitchFamily="18" charset="0"/>
              </a:rPr>
              <a:t>least invasive </a:t>
            </a:r>
            <a:r>
              <a:rPr lang="en-US" sz="2000" dirty="0">
                <a:latin typeface="Times New Roman" panose="02020603050405020304" pitchFamily="18" charset="0"/>
                <a:cs typeface="Times New Roman" panose="02020603050405020304" pitchFamily="18" charset="0"/>
              </a:rPr>
              <a:t>treatment for AAA.  </a:t>
            </a:r>
          </a:p>
          <a:p>
            <a:r>
              <a:rPr lang="en-US" sz="2000" dirty="0">
                <a:latin typeface="Times New Roman" panose="02020603050405020304" pitchFamily="18" charset="0"/>
                <a:cs typeface="Times New Roman" panose="02020603050405020304" pitchFamily="18" charset="0"/>
              </a:rPr>
              <a:t>In EVAR, a stent‑graft is delivered through the femoral artery to </a:t>
            </a:r>
            <a:r>
              <a:rPr lang="en-US" sz="2000" dirty="0">
                <a:solidFill>
                  <a:srgbClr val="FFFF00"/>
                </a:solidFill>
                <a:latin typeface="Times New Roman" panose="02020603050405020304" pitchFamily="18" charset="0"/>
                <a:cs typeface="Times New Roman" panose="02020603050405020304" pitchFamily="18" charset="0"/>
              </a:rPr>
              <a:t>exclude the weakened aneurysm wall from blood flow</a:t>
            </a:r>
            <a:r>
              <a:rPr lang="en-US" sz="20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Steps:  </a:t>
            </a:r>
          </a:p>
          <a:p>
            <a:r>
              <a:rPr lang="en-US" sz="2000" dirty="0">
                <a:latin typeface="Times New Roman" panose="02020603050405020304" pitchFamily="18" charset="0"/>
                <a:cs typeface="Times New Roman" panose="02020603050405020304" pitchFamily="18" charset="0"/>
              </a:rPr>
              <a:t>• Femoral artery access  </a:t>
            </a:r>
          </a:p>
          <a:p>
            <a:r>
              <a:rPr lang="en-US" sz="2000" dirty="0">
                <a:latin typeface="Times New Roman" panose="02020603050405020304" pitchFamily="18" charset="0"/>
                <a:cs typeface="Times New Roman" panose="02020603050405020304" pitchFamily="18" charset="0"/>
              </a:rPr>
              <a:t>• Navigation of the graft under fluoroscopy  </a:t>
            </a:r>
          </a:p>
          <a:p>
            <a:r>
              <a:rPr lang="en-US" sz="2000" dirty="0">
                <a:latin typeface="Times New Roman" panose="02020603050405020304" pitchFamily="18" charset="0"/>
                <a:cs typeface="Times New Roman" panose="02020603050405020304" pitchFamily="18" charset="0"/>
              </a:rPr>
              <a:t>• Deployment of the graft below the renal arteries  </a:t>
            </a:r>
          </a:p>
          <a:p>
            <a:r>
              <a:rPr lang="en-US" sz="2000" dirty="0">
                <a:latin typeface="Times New Roman" panose="02020603050405020304" pitchFamily="18" charset="0"/>
                <a:cs typeface="Times New Roman" panose="02020603050405020304" pitchFamily="18" charset="0"/>
              </a:rPr>
              <a:t>• Expansion of the limbs into the iliac arteries  </a:t>
            </a:r>
          </a:p>
          <a:p>
            <a:r>
              <a:rPr lang="en-US" sz="2000" dirty="0">
                <a:latin typeface="Times New Roman" panose="02020603050405020304" pitchFamily="18" charset="0"/>
                <a:cs typeface="Times New Roman" panose="02020603050405020304" pitchFamily="18" charset="0"/>
              </a:rPr>
              <a:t>• Exclusion of the aneurysm sac from systemic pressure</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Advantages:  </a:t>
            </a:r>
          </a:p>
          <a:p>
            <a:r>
              <a:rPr lang="en-US" sz="2000" dirty="0">
                <a:latin typeface="Times New Roman" panose="02020603050405020304" pitchFamily="18" charset="0"/>
                <a:cs typeface="Times New Roman" panose="02020603050405020304" pitchFamily="18" charset="0"/>
              </a:rPr>
              <a:t>• Lower mortality compared to open surgery  </a:t>
            </a:r>
          </a:p>
          <a:p>
            <a:r>
              <a:rPr lang="en-US" sz="2000" dirty="0">
                <a:latin typeface="Times New Roman" panose="02020603050405020304" pitchFamily="18" charset="0"/>
                <a:cs typeface="Times New Roman" panose="02020603050405020304" pitchFamily="18" charset="0"/>
              </a:rPr>
              <a:t>• Shorter hospital stay  </a:t>
            </a:r>
          </a:p>
          <a:p>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Suitable for high‑risk patients  </a:t>
            </a:r>
          </a:p>
          <a:p>
            <a:r>
              <a:rPr lang="en-US" sz="2000" dirty="0">
                <a:latin typeface="Times New Roman" panose="02020603050405020304" pitchFamily="18" charset="0"/>
                <a:cs typeface="Times New Roman" panose="02020603050405020304" pitchFamily="18" charset="0"/>
              </a:rPr>
              <a:t>• Minimally invasive with quicker recovery</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8979"/>
          <a:stretch/>
        </p:blipFill>
        <p:spPr>
          <a:xfrm>
            <a:off x="0" y="0"/>
            <a:ext cx="5158854" cy="6858000"/>
          </a:xfrm>
          <a:prstGeom prst="rect">
            <a:avLst/>
          </a:prstGeom>
        </p:spPr>
      </p:pic>
    </p:spTree>
    <p:extLst>
      <p:ext uri="{BB962C8B-B14F-4D97-AF65-F5344CB8AC3E}">
        <p14:creationId xmlns:p14="http://schemas.microsoft.com/office/powerpoint/2010/main" val="2662660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3455" y="0"/>
            <a:ext cx="7104814"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What treatment options are available for aneurysms?</a:t>
            </a:r>
          </a:p>
        </p:txBody>
      </p:sp>
      <p:sp>
        <p:nvSpPr>
          <p:cNvPr id="3" name="TextBox 2"/>
          <p:cNvSpPr txBox="1"/>
          <p:nvPr/>
        </p:nvSpPr>
        <p:spPr>
          <a:xfrm>
            <a:off x="4973455" y="1124985"/>
            <a:ext cx="7104814" cy="4708981"/>
          </a:xfrm>
          <a:prstGeom prst="rect">
            <a:avLst/>
          </a:prstGeom>
          <a:noFill/>
        </p:spPr>
        <p:txBody>
          <a:bodyPr wrap="square" rtlCol="0">
            <a:spAutoFit/>
          </a:bodyPr>
          <a:lstStyle/>
          <a:p>
            <a:r>
              <a:rPr lang="en-US" sz="2400" dirty="0">
                <a:solidFill>
                  <a:srgbClr val="00B0F0"/>
                </a:solidFill>
                <a:latin typeface="Times New Roman" panose="02020603050405020304" pitchFamily="18" charset="0"/>
                <a:cs typeface="Times New Roman" panose="02020603050405020304" pitchFamily="18" charset="0"/>
              </a:rPr>
              <a:t>3- Endovascular Aneurysm Repair (EVAR)</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Disadvantages:  </a:t>
            </a:r>
          </a:p>
          <a:p>
            <a:r>
              <a:rPr lang="en-US" sz="2000" dirty="0">
                <a:latin typeface="Times New Roman" panose="02020603050405020304" pitchFamily="18" charset="0"/>
                <a:cs typeface="Times New Roman" panose="02020603050405020304" pitchFamily="18" charset="0"/>
              </a:rPr>
              <a:t>• Requires lifelong </a:t>
            </a:r>
            <a:r>
              <a:rPr lang="en-US" sz="2000" dirty="0">
                <a:solidFill>
                  <a:srgbClr val="FFFF00"/>
                </a:solidFill>
                <a:latin typeface="Times New Roman" panose="02020603050405020304" pitchFamily="18" charset="0"/>
                <a:cs typeface="Times New Roman" panose="02020603050405020304" pitchFamily="18" charset="0"/>
              </a:rPr>
              <a:t>annual follow‑up</a:t>
            </a:r>
            <a:r>
              <a:rPr lang="en-US" sz="2000" dirty="0">
                <a:latin typeface="Times New Roman" panose="02020603050405020304" pitchFamily="18" charset="0"/>
                <a:cs typeface="Times New Roman" panose="02020603050405020304" pitchFamily="18" charset="0"/>
              </a:rPr>
              <a:t> (CT or ultrasound)  </a:t>
            </a:r>
          </a:p>
          <a:p>
            <a:r>
              <a:rPr lang="en-US" sz="2000" dirty="0">
                <a:latin typeface="Times New Roman" panose="02020603050405020304" pitchFamily="18" charset="0"/>
                <a:cs typeface="Times New Roman" panose="02020603050405020304" pitchFamily="18" charset="0"/>
              </a:rPr>
              <a:t>• Risk of </a:t>
            </a:r>
            <a:r>
              <a:rPr lang="en-US" sz="2000" dirty="0">
                <a:solidFill>
                  <a:srgbClr val="FFFF00"/>
                </a:solidFill>
                <a:latin typeface="Times New Roman" panose="02020603050405020304" pitchFamily="18" charset="0"/>
                <a:cs typeface="Times New Roman" panose="02020603050405020304" pitchFamily="18" charset="0"/>
              </a:rPr>
              <a:t>endoleak</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Potential need for secondary interventions  </a:t>
            </a:r>
          </a:p>
          <a:p>
            <a:r>
              <a:rPr lang="en-US" sz="2000" dirty="0">
                <a:latin typeface="Times New Roman" panose="02020603050405020304" pitchFamily="18" charset="0"/>
                <a:cs typeface="Times New Roman" panose="02020603050405020304" pitchFamily="18" charset="0"/>
              </a:rPr>
              <a:t>• Risk of kidney injury due to contrast  </a:t>
            </a:r>
          </a:p>
          <a:p>
            <a:r>
              <a:rPr lang="en-US" sz="2000" dirty="0">
                <a:latin typeface="Times New Roman" panose="02020603050405020304" pitchFamily="18" charset="0"/>
                <a:cs typeface="Times New Roman" panose="02020603050405020304" pitchFamily="18" charset="0"/>
              </a:rPr>
              <a:t>• Requires </a:t>
            </a:r>
            <a:r>
              <a:rPr lang="en-US" sz="2000" dirty="0">
                <a:solidFill>
                  <a:srgbClr val="FFFF00"/>
                </a:solidFill>
                <a:latin typeface="Times New Roman" panose="02020603050405020304" pitchFamily="18" charset="0"/>
                <a:cs typeface="Times New Roman" panose="02020603050405020304" pitchFamily="18" charset="0"/>
              </a:rPr>
              <a:t>favorable anatomy </a:t>
            </a:r>
            <a:r>
              <a:rPr lang="en-US" sz="2000" dirty="0">
                <a:latin typeface="Times New Roman" panose="02020603050405020304" pitchFamily="18" charset="0"/>
                <a:cs typeface="Times New Roman" panose="02020603050405020304" pitchFamily="18" charset="0"/>
              </a:rPr>
              <a:t>(aortic neck, renal artery </a:t>
            </a:r>
            <a:r>
              <a:rPr lang="en-US" sz="2000" dirty="0" smtClean="0">
                <a:latin typeface="Times New Roman" panose="02020603050405020304" pitchFamily="18" charset="0"/>
                <a:cs typeface="Times New Roman" panose="02020603050405020304" pitchFamily="18" charset="0"/>
              </a:rPr>
              <a:t>position)</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Strong indications:  </a:t>
            </a:r>
          </a:p>
          <a:p>
            <a:r>
              <a:rPr lang="en-US" sz="2000" dirty="0">
                <a:latin typeface="Times New Roman" panose="02020603050405020304" pitchFamily="18" charset="0"/>
                <a:cs typeface="Times New Roman" panose="02020603050405020304" pitchFamily="18" charset="0"/>
              </a:rPr>
              <a:t>• High‑risk patients  </a:t>
            </a:r>
          </a:p>
          <a:p>
            <a:r>
              <a:rPr lang="en-US" sz="2000" dirty="0">
                <a:latin typeface="Times New Roman" panose="02020603050405020304" pitchFamily="18" charset="0"/>
                <a:cs typeface="Times New Roman" panose="02020603050405020304" pitchFamily="18" charset="0"/>
              </a:rPr>
              <a:t>• Suitable anatomy for EVAR  </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High‑volume &amp; </a:t>
            </a:r>
            <a:r>
              <a:rPr lang="en-US" sz="2000" dirty="0">
                <a:latin typeface="Times New Roman" panose="02020603050405020304" pitchFamily="18" charset="0"/>
                <a:cs typeface="Times New Roman" panose="02020603050405020304" pitchFamily="18" charset="0"/>
              </a:rPr>
              <a:t>experienced centers</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952" r="20016"/>
          <a:stretch/>
        </p:blipFill>
        <p:spPr>
          <a:xfrm>
            <a:off x="0" y="0"/>
            <a:ext cx="4783015" cy="6858000"/>
          </a:xfrm>
          <a:prstGeom prst="rect">
            <a:avLst/>
          </a:prstGeom>
        </p:spPr>
      </p:pic>
    </p:spTree>
    <p:extLst>
      <p:ext uri="{BB962C8B-B14F-4D97-AF65-F5344CB8AC3E}">
        <p14:creationId xmlns:p14="http://schemas.microsoft.com/office/powerpoint/2010/main" val="3428862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5156" y="91544"/>
            <a:ext cx="710481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How to Choose the Best </a:t>
            </a:r>
            <a:r>
              <a:rPr lang="en-US" sz="3200" dirty="0" smtClean="0">
                <a:latin typeface="Times New Roman" panose="02020603050405020304" pitchFamily="18" charset="0"/>
                <a:cs typeface="Times New Roman" panose="02020603050405020304" pitchFamily="18" charset="0"/>
              </a:rPr>
              <a:t>Treatment?</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745156" y="746637"/>
            <a:ext cx="8101100" cy="4678204"/>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sz="2000" b="1" dirty="0">
                <a:solidFill>
                  <a:srgbClr val="00B0F0"/>
                </a:solidFill>
                <a:latin typeface="Times New Roman" panose="02020603050405020304" pitchFamily="18" charset="0"/>
                <a:cs typeface="Times New Roman" panose="02020603050405020304" pitchFamily="18" charset="0"/>
              </a:rPr>
              <a:t>EVAR is preferred if:  </a:t>
            </a:r>
          </a:p>
          <a:p>
            <a:r>
              <a:rPr lang="en-US" sz="2000" dirty="0">
                <a:latin typeface="Times New Roman" panose="02020603050405020304" pitchFamily="18" charset="0"/>
                <a:cs typeface="Times New Roman" panose="02020603050405020304" pitchFamily="18" charset="0"/>
              </a:rPr>
              <a:t>• Anatomy is suitable  </a:t>
            </a:r>
          </a:p>
          <a:p>
            <a:r>
              <a:rPr lang="en-US" sz="2000" dirty="0">
                <a:latin typeface="Times New Roman" panose="02020603050405020304" pitchFamily="18" charset="0"/>
                <a:cs typeface="Times New Roman" panose="02020603050405020304" pitchFamily="18" charset="0"/>
              </a:rPr>
              <a:t>• The patient is high‑risk  </a:t>
            </a:r>
          </a:p>
          <a:p>
            <a:r>
              <a:rPr lang="en-US" sz="2000" dirty="0">
                <a:latin typeface="Times New Roman" panose="02020603050405020304" pitchFamily="18" charset="0"/>
                <a:cs typeface="Times New Roman" panose="02020603050405020304" pitchFamily="18" charset="0"/>
              </a:rPr>
              <a:t>• The center has strong experience</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00B0F0"/>
                </a:solidFill>
                <a:latin typeface="Times New Roman" panose="02020603050405020304" pitchFamily="18" charset="0"/>
                <a:cs typeface="Times New Roman" panose="02020603050405020304" pitchFamily="18" charset="0"/>
              </a:rPr>
              <a:t>Open repair is preferred if:  </a:t>
            </a:r>
          </a:p>
          <a:p>
            <a:r>
              <a:rPr lang="en-US" sz="2000" dirty="0">
                <a:latin typeface="Times New Roman" panose="02020603050405020304" pitchFamily="18" charset="0"/>
                <a:cs typeface="Times New Roman" panose="02020603050405020304" pitchFamily="18" charset="0"/>
              </a:rPr>
              <a:t>• Anatomy is unsuitable for EVAR  </a:t>
            </a:r>
          </a:p>
          <a:p>
            <a:r>
              <a:rPr lang="en-US" sz="2000" dirty="0">
                <a:latin typeface="Times New Roman" panose="02020603050405020304" pitchFamily="18" charset="0"/>
                <a:cs typeface="Times New Roman" panose="02020603050405020304" pitchFamily="18" charset="0"/>
              </a:rPr>
              <a:t>• The patient is young and low‑risk  </a:t>
            </a:r>
          </a:p>
          <a:p>
            <a:r>
              <a:rPr lang="en-US" sz="2000" dirty="0">
                <a:latin typeface="Times New Roman" panose="02020603050405020304" pitchFamily="18" charset="0"/>
                <a:cs typeface="Times New Roman" panose="02020603050405020304" pitchFamily="18" charset="0"/>
              </a:rPr>
              <a:t>• Rupture cases where EVAR is technically not possible</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00B0F0"/>
                </a:solidFill>
                <a:latin typeface="Times New Roman" panose="02020603050405020304" pitchFamily="18" charset="0"/>
                <a:cs typeface="Times New Roman" panose="02020603050405020304" pitchFamily="18" charset="0"/>
              </a:rPr>
              <a:t>Medical management is used if</a:t>
            </a:r>
            <a:r>
              <a:rPr lang="en-US" sz="2000" dirty="0">
                <a:solidFill>
                  <a:srgbClr val="00B0F0"/>
                </a:solidFill>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AAA is small  </a:t>
            </a:r>
          </a:p>
          <a:p>
            <a:r>
              <a:rPr lang="en-US" sz="2000" dirty="0">
                <a:latin typeface="Times New Roman" panose="02020603050405020304" pitchFamily="18" charset="0"/>
                <a:cs typeface="Times New Roman" panose="02020603050405020304" pitchFamily="18" charset="0"/>
              </a:rPr>
              <a:t>• The patient is high‑risk for surgery  </a:t>
            </a:r>
          </a:p>
          <a:p>
            <a:r>
              <a:rPr lang="en-US" sz="2000" dirty="0">
                <a:latin typeface="Times New Roman" panose="02020603050405020304" pitchFamily="18" charset="0"/>
                <a:cs typeface="Times New Roman" panose="02020603050405020304" pitchFamily="18" charset="0"/>
              </a:rPr>
              <a:t>• The patient declines surgical intervention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8833" t="11824" b="3025"/>
          <a:stretch/>
        </p:blipFill>
        <p:spPr>
          <a:xfrm>
            <a:off x="-1" y="0"/>
            <a:ext cx="3603010" cy="6885954"/>
          </a:xfrm>
          <a:prstGeom prst="rect">
            <a:avLst/>
          </a:prstGeom>
        </p:spPr>
      </p:pic>
    </p:spTree>
    <p:extLst>
      <p:ext uri="{BB962C8B-B14F-4D97-AF65-F5344CB8AC3E}">
        <p14:creationId xmlns:p14="http://schemas.microsoft.com/office/powerpoint/2010/main" val="1617510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879" y="437765"/>
            <a:ext cx="8411984" cy="6263288"/>
          </a:xfrm>
        </p:spPr>
        <p:txBody>
          <a:bodyPr>
            <a:normAutofit/>
          </a:bodyPr>
          <a:lstStyle/>
          <a:p>
            <a:pPr algn="l">
              <a:buClr>
                <a:schemeClr val="tx1"/>
              </a:buClr>
              <a:buSzPct val="100000"/>
            </a:pPr>
            <a:r>
              <a:rPr lang="az-Cyrl-AZ" sz="3200" b="1" dirty="0" smtClean="0">
                <a:solidFill>
                  <a:srgbClr val="00B050"/>
                </a:solidFill>
                <a:latin typeface="Times New Roman" panose="02020603050405020304" pitchFamily="18" charset="0"/>
                <a:cs typeface="Times New Roman" panose="02020603050405020304" pitchFamily="18" charset="0"/>
              </a:rPr>
              <a:t>Ӏ</a:t>
            </a:r>
            <a:r>
              <a:rPr lang="en-US" sz="3200" b="1" dirty="0" smtClean="0">
                <a:solidFill>
                  <a:srgbClr val="00B050"/>
                </a:solidFill>
                <a:latin typeface="Times New Roman" panose="02020603050405020304" pitchFamily="18" charset="0"/>
                <a:cs typeface="Times New Roman" panose="02020603050405020304" pitchFamily="18" charset="0"/>
              </a:rPr>
              <a:t>V. Treatment of the disease</a:t>
            </a:r>
          </a:p>
          <a:p>
            <a:pPr algn="l">
              <a:buClr>
                <a:schemeClr val="tx1"/>
              </a:buClr>
              <a:buSzPct val="100000"/>
            </a:pPr>
            <a:endParaRPr lang="en-US" sz="2400" dirty="0" smtClean="0">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Management of patient with ruptured AAA?</a:t>
            </a:r>
          </a:p>
          <a:p>
            <a:pPr marL="342900" indent="-342900" algn="l">
              <a:buClr>
                <a:schemeClr val="tx1"/>
              </a:buClr>
              <a:buSzPct val="100000"/>
              <a:buFont typeface="Arial" panose="020B0604020202020204" pitchFamily="34" charset="0"/>
              <a:buChar char="•"/>
            </a:pPr>
            <a:endParaRPr lang="en-US" sz="2400" dirty="0" smtClean="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smtClean="0">
                <a:solidFill>
                  <a:srgbClr val="00B050"/>
                </a:solidFill>
                <a:latin typeface="Times New Roman" panose="02020603050405020304" pitchFamily="18" charset="0"/>
                <a:cs typeface="Times New Roman" panose="02020603050405020304" pitchFamily="18" charset="0"/>
              </a:rPr>
              <a:t>What </a:t>
            </a:r>
            <a:r>
              <a:rPr lang="en-US" sz="2400" dirty="0">
                <a:solidFill>
                  <a:srgbClr val="00B050"/>
                </a:solidFill>
                <a:latin typeface="Times New Roman" panose="02020603050405020304" pitchFamily="18" charset="0"/>
                <a:cs typeface="Times New Roman" panose="02020603050405020304" pitchFamily="18" charset="0"/>
              </a:rPr>
              <a:t>treatment options are available for aneurysms?</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what are the characteristics of each method?</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When do we decide to proceed with surgical treatment?</a:t>
            </a:r>
          </a:p>
          <a:p>
            <a:pPr marL="342900" indent="-342900" algn="l">
              <a:buClr>
                <a:schemeClr val="tx1"/>
              </a:buClr>
              <a:buSzPct val="100000"/>
              <a:buFont typeface="Arial" panose="020B0604020202020204" pitchFamily="34" charset="0"/>
              <a:buChar char="•"/>
            </a:pPr>
            <a:endParaRPr lang="en-US" sz="2400" dirty="0">
              <a:solidFill>
                <a:srgbClr val="00B050"/>
              </a:solidFill>
              <a:latin typeface="Times New Roman" panose="02020603050405020304" pitchFamily="18" charset="0"/>
              <a:cs typeface="Times New Roman" panose="02020603050405020304" pitchFamily="18" charset="0"/>
            </a:endParaRPr>
          </a:p>
          <a:p>
            <a:pPr marL="342900" indent="-342900" algn="l">
              <a:buClr>
                <a:schemeClr val="tx1"/>
              </a:buClr>
              <a:buSzPct val="100000"/>
              <a:buFont typeface="Arial" panose="020B0604020202020204" pitchFamily="34" charset="0"/>
              <a:buChar char="•"/>
            </a:pPr>
            <a:r>
              <a:rPr lang="en-US" sz="2400" dirty="0">
                <a:solidFill>
                  <a:srgbClr val="00B050"/>
                </a:solidFill>
                <a:latin typeface="Times New Roman" panose="02020603050405020304" pitchFamily="18" charset="0"/>
                <a:cs typeface="Times New Roman" panose="02020603050405020304" pitchFamily="18" charset="0"/>
              </a:rPr>
              <a:t>How to Choose the Best Treatment?</a:t>
            </a:r>
            <a:endParaRPr lang="en-US" sz="3200" dirty="0" smtClean="0">
              <a:latin typeface="Times New Roman" panose="02020603050405020304" pitchFamily="18" charset="0"/>
              <a:cs typeface="Times New Roman" panose="02020603050405020304" pitchFamily="18" charset="0"/>
            </a:endParaRPr>
          </a:p>
          <a:p>
            <a:pPr marL="571500" indent="-571500" algn="l">
              <a:buClr>
                <a:schemeClr val="tx1"/>
              </a:buClr>
              <a:buSzPct val="100000"/>
              <a:buFont typeface="+mj-lt"/>
              <a:buAutoNum type="romanUcPeriod"/>
            </a:pPr>
            <a:endParaRPr lang="en-US" sz="3200" dirty="0">
              <a:latin typeface="Times New Roman" panose="02020603050405020304" pitchFamily="18" charset="0"/>
              <a:cs typeface="Times New Roman" panose="02020603050405020304" pitchFamily="18" charset="0"/>
            </a:endParaRPr>
          </a:p>
          <a:p>
            <a:pPr algn="l">
              <a:buClr>
                <a:schemeClr val="tx1"/>
              </a:buClr>
              <a:buSzPct val="100000"/>
            </a:pPr>
            <a:endParaRPr lang="en-US" sz="2800" dirty="0" smtClean="0">
              <a:latin typeface="Times New Roman" panose="02020603050405020304" pitchFamily="18" charset="0"/>
              <a:cs typeface="Times New Roman" panose="02020603050405020304" pitchFamily="18" charset="0"/>
            </a:endParaRPr>
          </a:p>
          <a:p>
            <a:pPr algn="l">
              <a:buClr>
                <a:schemeClr val="tx1"/>
              </a:buClr>
              <a:buSzPct val="100000"/>
            </a:pPr>
            <a:endParaRPr lang="en-US" sz="5100" dirty="0" smtClean="0">
              <a:latin typeface="Times New Roman" panose="02020603050405020304" pitchFamily="18" charset="0"/>
              <a:cs typeface="Times New Roman" panose="02020603050405020304" pitchFamily="18" charset="0"/>
            </a:endParaRPr>
          </a:p>
          <a:p>
            <a:pPr marL="457200" indent="-457200" algn="l">
              <a:buClr>
                <a:schemeClr val="tx1"/>
              </a:buClr>
              <a:buSzPct val="1000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800" t="5970" r="14601" b="5472"/>
          <a:stretch/>
        </p:blipFill>
        <p:spPr>
          <a:xfrm>
            <a:off x="8611737" y="163774"/>
            <a:ext cx="3283408" cy="6537279"/>
          </a:xfrm>
          <a:prstGeom prst="rect">
            <a:avLst/>
          </a:prstGeom>
          <a:solidFill>
            <a:srgbClr val="FFFFFF">
              <a:shade val="85000"/>
            </a:srgbClr>
          </a:solidFill>
          <a:ln w="28575" cap="sq">
            <a:solidFill>
              <a:srgbClr val="29292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813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561" y="4285398"/>
            <a:ext cx="4914331" cy="2238232"/>
          </a:xfrm>
        </p:spPr>
        <p:txBody>
          <a:bodyPr>
            <a:normAutofit/>
          </a:bodyPr>
          <a:lstStyle/>
          <a:p>
            <a:r>
              <a:rPr lang="en-US" dirty="0" smtClean="0">
                <a:latin typeface="Andalus" panose="02020603050405020304" pitchFamily="18" charset="-78"/>
                <a:cs typeface="Andalus" panose="02020603050405020304" pitchFamily="18" charset="-78"/>
              </a:rPr>
              <a:t>Thank you</a:t>
            </a:r>
            <a:br>
              <a:rPr lang="en-US" dirty="0" smtClean="0">
                <a:latin typeface="Andalus" panose="02020603050405020304" pitchFamily="18" charset="-78"/>
                <a:cs typeface="Andalus" panose="02020603050405020304" pitchFamily="18" charset="-78"/>
              </a:rPr>
            </a:br>
            <a:r>
              <a:rPr lang="en-US" sz="2000" dirty="0" smtClean="0">
                <a:latin typeface="Andalus" panose="02020603050405020304" pitchFamily="18" charset="-78"/>
                <a:cs typeface="Andalus" panose="02020603050405020304" pitchFamily="18" charset="-78"/>
              </a:rPr>
              <a:t>for your attention to this matter</a:t>
            </a:r>
            <a:r>
              <a:rPr lang="en-US" dirty="0" smtClean="0">
                <a:latin typeface="Andalus" panose="02020603050405020304" pitchFamily="18" charset="-78"/>
                <a:cs typeface="Andalus" panose="02020603050405020304" pitchFamily="18" charset="-78"/>
              </a:rPr>
              <a:t/>
            </a:r>
            <a:br>
              <a:rPr lang="en-US" dirty="0" smtClean="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p:txBody>
      </p:sp>
      <p:sp>
        <p:nvSpPr>
          <p:cNvPr id="4" name="TextBox 3"/>
          <p:cNvSpPr txBox="1"/>
          <p:nvPr/>
        </p:nvSpPr>
        <p:spPr>
          <a:xfrm>
            <a:off x="7014946" y="1968690"/>
            <a:ext cx="5377219" cy="1569660"/>
          </a:xfrm>
          <a:prstGeom prst="rect">
            <a:avLst/>
          </a:prstGeom>
          <a:noFill/>
        </p:spPr>
        <p:txBody>
          <a:bodyPr wrap="square" rtlCol="0">
            <a:spAutoFit/>
          </a:bodyPr>
          <a:lstStyle/>
          <a:p>
            <a:r>
              <a:rPr lang="en-US" sz="2400" dirty="0">
                <a:latin typeface="Vijaya" panose="020B0604020202020204" pitchFamily="34" charset="0"/>
                <a:cs typeface="Vijaya" panose="020B0604020202020204" pitchFamily="34" charset="0"/>
              </a:rPr>
              <a:t>“The good physician treats the disease; the great physician treats the patient who has the disease.”</a:t>
            </a:r>
          </a:p>
          <a:p>
            <a:endParaRPr lang="en-US" sz="2400" dirty="0">
              <a:latin typeface="Vijaya" panose="020B0604020202020204" pitchFamily="34" charset="0"/>
              <a:cs typeface="Vijaya" panose="020B0604020202020204" pitchFamily="34" charset="0"/>
            </a:endParaRPr>
          </a:p>
          <a:p>
            <a:r>
              <a:rPr lang="en-US" sz="2400" dirty="0">
                <a:latin typeface="Vijaya" panose="020B0604020202020204" pitchFamily="34" charset="0"/>
                <a:cs typeface="Vijaya" panose="020B0604020202020204" pitchFamily="34" charset="0"/>
              </a:rPr>
              <a:t>— Sir William Osler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0" y="0"/>
            <a:ext cx="6858000" cy="6858000"/>
          </a:xfrm>
          <a:prstGeom prst="rect">
            <a:avLst/>
          </a:prstGeom>
        </p:spPr>
      </p:pic>
    </p:spTree>
    <p:extLst>
      <p:ext uri="{BB962C8B-B14F-4D97-AF65-F5344CB8AC3E}">
        <p14:creationId xmlns:p14="http://schemas.microsoft.com/office/powerpoint/2010/main" val="3515016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96" y="409939"/>
            <a:ext cx="9590550" cy="586348"/>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Why aneurysms matter ?</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08296" y="1133282"/>
            <a:ext cx="11451608" cy="4885381"/>
          </a:xfrm>
        </p:spPr>
        <p:txBody>
          <a:bodyPr>
            <a:noAutofit/>
          </a:bodyPr>
          <a:lstStyle/>
          <a:p>
            <a:pPr algn="l"/>
            <a:r>
              <a:rPr lang="en-US" sz="2200" dirty="0">
                <a:latin typeface="Times New Roman" panose="02020603050405020304" pitchFamily="18" charset="0"/>
                <a:cs typeface="Times New Roman" panose="02020603050405020304" pitchFamily="18" charset="0"/>
              </a:rPr>
              <a:t>Aneurysms may </a:t>
            </a:r>
            <a:r>
              <a:rPr lang="en-US" sz="2200" u="sng" dirty="0">
                <a:latin typeface="Times New Roman" panose="02020603050405020304" pitchFamily="18" charset="0"/>
                <a:cs typeface="Times New Roman" panose="02020603050405020304" pitchFamily="18" charset="0"/>
              </a:rPr>
              <a:t>occur in any </a:t>
            </a:r>
            <a:r>
              <a:rPr lang="en-US" sz="2200" u="sng" dirty="0" smtClean="0">
                <a:latin typeface="Times New Roman" panose="02020603050405020304" pitchFamily="18" charset="0"/>
                <a:cs typeface="Times New Roman" panose="02020603050405020304" pitchFamily="18" charset="0"/>
              </a:rPr>
              <a:t>location</a:t>
            </a:r>
            <a:r>
              <a:rPr lang="en-US" sz="2200" dirty="0" smtClean="0">
                <a:latin typeface="Times New Roman" panose="02020603050405020304" pitchFamily="18" charset="0"/>
                <a:cs typeface="Times New Roman" panose="02020603050405020304" pitchFamily="18" charset="0"/>
              </a:rPr>
              <a:t> within </a:t>
            </a:r>
            <a:r>
              <a:rPr lang="en-US" sz="2200" dirty="0">
                <a:latin typeface="Times New Roman" panose="02020603050405020304" pitchFamily="18" charset="0"/>
                <a:cs typeface="Times New Roman" panose="02020603050405020304" pitchFamily="18" charset="0"/>
              </a:rPr>
              <a:t>the arterial tree, but are most common in </a:t>
            </a:r>
            <a:r>
              <a:rPr lang="en-US" sz="2200" dirty="0" smtClean="0">
                <a:latin typeface="Times New Roman" panose="02020603050405020304" pitchFamily="18" charset="0"/>
                <a:cs typeface="Times New Roman" panose="02020603050405020304" pitchFamily="18" charset="0"/>
              </a:rPr>
              <a:t>the: </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infrarenal aorta</a:t>
            </a:r>
            <a:r>
              <a:rPr lang="en-US" sz="2200" b="1" dirty="0" smtClean="0">
                <a:latin typeface="Times New Roman" panose="02020603050405020304" pitchFamily="18" charset="0"/>
                <a:cs typeface="Times New Roman" panose="02020603050405020304" pitchFamily="18" charset="0"/>
              </a:rPr>
              <a:t>, </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iliac</a:t>
            </a:r>
            <a:r>
              <a:rPr lang="en-US" sz="2200" b="1" dirty="0" smtClean="0">
                <a:latin typeface="Times New Roman" panose="02020603050405020304" pitchFamily="18" charset="0"/>
                <a:cs typeface="Times New Roman" panose="02020603050405020304" pitchFamily="18" charset="0"/>
              </a:rPr>
              <a:t> arteries, </a:t>
            </a:r>
            <a:r>
              <a:rPr lang="en-US" sz="2200" b="1" dirty="0" smtClean="0">
                <a:solidFill>
                  <a:schemeClr val="accent2">
                    <a:lumMod val="75000"/>
                  </a:schemeClr>
                </a:solidFill>
                <a:latin typeface="Times New Roman" panose="02020603050405020304" pitchFamily="18" charset="0"/>
                <a:cs typeface="Times New Roman" panose="02020603050405020304" pitchFamily="18" charset="0"/>
              </a:rPr>
              <a:t>popliteal</a:t>
            </a:r>
            <a:r>
              <a:rPr lang="en-US" sz="2200" b="1" dirty="0" smtClean="0">
                <a:latin typeface="Times New Roman" panose="02020603050405020304" pitchFamily="18" charset="0"/>
                <a:cs typeface="Times New Roman" panose="02020603050405020304" pitchFamily="18" charset="0"/>
              </a:rPr>
              <a:t> arteries</a:t>
            </a:r>
            <a:r>
              <a:rPr lang="en-US" sz="2200" dirty="0" smtClean="0">
                <a:latin typeface="Times New Roman" panose="02020603050405020304" pitchFamily="18" charset="0"/>
                <a:cs typeface="Times New Roman" panose="02020603050405020304" pitchFamily="18" charset="0"/>
              </a:rPr>
              <a:t>.</a:t>
            </a:r>
          </a:p>
          <a:p>
            <a:pPr algn="l"/>
            <a:endParaRPr lang="en-US" sz="2200" dirty="0">
              <a:latin typeface="Times New Roman" panose="02020603050405020304" pitchFamily="18" charset="0"/>
              <a:cs typeface="Times New Roman" panose="02020603050405020304" pitchFamily="18" charset="0"/>
            </a:endParaRPr>
          </a:p>
          <a:p>
            <a:pPr marL="342900" indent="-342900" algn="l">
              <a:buSzPct val="126000"/>
              <a:buFont typeface="Wingdings" panose="05000000000000000000" pitchFamily="2" charset="2"/>
              <a:buChar char="§"/>
            </a:pPr>
            <a:r>
              <a:rPr lang="en-US" sz="2200" b="1" dirty="0">
                <a:solidFill>
                  <a:srgbClr val="FFFF00"/>
                </a:solidFill>
                <a:latin typeface="Times New Roman" panose="02020603050405020304" pitchFamily="18" charset="0"/>
                <a:cs typeface="Times New Roman" panose="02020603050405020304" pitchFamily="18" charset="0"/>
              </a:rPr>
              <a:t>3% of all men older than 70</a:t>
            </a:r>
            <a:r>
              <a:rPr lang="en-US" sz="2200" b="1" dirty="0">
                <a:latin typeface="Times New Roman" panose="02020603050405020304" pitchFamily="18" charset="0"/>
                <a:cs typeface="Times New Roman" panose="02020603050405020304" pitchFamily="18" charset="0"/>
              </a:rPr>
              <a:t> years</a:t>
            </a:r>
            <a:r>
              <a:rPr lang="en-US" sz="2200" dirty="0">
                <a:latin typeface="Times New Roman" panose="02020603050405020304" pitchFamily="18" charset="0"/>
                <a:cs typeface="Times New Roman" panose="02020603050405020304" pitchFamily="18" charset="0"/>
              </a:rPr>
              <a:t> of age have an aortic aneurysm, but</a:t>
            </a:r>
          </a:p>
          <a:p>
            <a:pPr algn="l"/>
            <a:r>
              <a:rPr lang="en-US" sz="2200" dirty="0">
                <a:latin typeface="Times New Roman" panose="02020603050405020304" pitchFamily="18" charset="0"/>
                <a:cs typeface="Times New Roman" panose="02020603050405020304" pitchFamily="18" charset="0"/>
              </a:rPr>
              <a:t>patients with high-risk factors may have an incidence of up to 10</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342900" indent="-342900" algn="l">
              <a:buSzPct val="126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Aneurysmal formation is a </a:t>
            </a:r>
            <a:r>
              <a:rPr lang="en-US" sz="2200" b="1" dirty="0">
                <a:solidFill>
                  <a:srgbClr val="FFFF00"/>
                </a:solidFill>
                <a:latin typeface="Times New Roman" panose="02020603050405020304" pitchFamily="18" charset="0"/>
                <a:cs typeface="Times New Roman" panose="02020603050405020304" pitchFamily="18" charset="0"/>
              </a:rPr>
              <a:t>systemic</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and </a:t>
            </a:r>
            <a:r>
              <a:rPr lang="en-US" sz="2200" b="1" dirty="0" smtClean="0">
                <a:solidFill>
                  <a:srgbClr val="FFFF00"/>
                </a:solidFill>
                <a:latin typeface="Times New Roman" panose="02020603050405020304" pitchFamily="18" charset="0"/>
                <a:cs typeface="Times New Roman" panose="02020603050405020304" pitchFamily="18" charset="0"/>
              </a:rPr>
              <a:t>familial</a:t>
            </a:r>
            <a:r>
              <a:rPr lang="en-US" sz="2200" b="1" dirty="0" smtClean="0">
                <a:latin typeface="Times New Roman" panose="02020603050405020304" pitchFamily="18" charset="0"/>
                <a:cs typeface="Times New Roman" panose="02020603050405020304" pitchFamily="18" charset="0"/>
              </a:rPr>
              <a:t> disease</a:t>
            </a:r>
            <a:endParaRPr lang="en-US" sz="2200" b="1" dirty="0">
              <a:latin typeface="Times New Roman" panose="02020603050405020304" pitchFamily="18" charset="0"/>
              <a:cs typeface="Times New Roman" panose="02020603050405020304" pitchFamily="18" charset="0"/>
            </a:endParaRPr>
          </a:p>
          <a:p>
            <a:pPr marL="342900" indent="-342900" algn="l">
              <a:buSzPct val="126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20% of patients with </a:t>
            </a:r>
            <a:r>
              <a:rPr lang="en-US" sz="2200" dirty="0" smtClean="0">
                <a:latin typeface="Times New Roman" panose="02020603050405020304" pitchFamily="18" charset="0"/>
                <a:cs typeface="Times New Roman" panose="02020603050405020304" pitchFamily="18" charset="0"/>
              </a:rPr>
              <a:t>AAA </a:t>
            </a:r>
            <a:r>
              <a:rPr lang="en-US" sz="2200" b="1" dirty="0">
                <a:latin typeface="Times New Roman" panose="02020603050405020304" pitchFamily="18" charset="0"/>
                <a:cs typeface="Times New Roman" panose="02020603050405020304" pitchFamily="18" charset="0"/>
              </a:rPr>
              <a:t>have a first-degree relative with the same </a:t>
            </a:r>
            <a:r>
              <a:rPr lang="en-US" sz="2200" b="1" dirty="0" smtClean="0">
                <a:latin typeface="Times New Roman" panose="02020603050405020304" pitchFamily="18" charset="0"/>
                <a:cs typeface="Times New Roman" panose="02020603050405020304" pitchFamily="18" charset="0"/>
              </a:rPr>
              <a:t>disease</a:t>
            </a:r>
            <a:endParaRPr lang="en-US" sz="2200" b="1" dirty="0">
              <a:latin typeface="Times New Roman" panose="02020603050405020304" pitchFamily="18" charset="0"/>
              <a:cs typeface="Times New Roman" panose="02020603050405020304" pitchFamily="18" charset="0"/>
            </a:endParaRPr>
          </a:p>
          <a:p>
            <a:pPr marL="342900" indent="-342900" algn="l">
              <a:buSzPct val="126000"/>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Its </a:t>
            </a:r>
            <a:r>
              <a:rPr lang="en-US" sz="2200" dirty="0">
                <a:solidFill>
                  <a:srgbClr val="FFFF00"/>
                </a:solidFill>
                <a:latin typeface="Times New Roman" panose="02020603050405020304" pitchFamily="18" charset="0"/>
                <a:cs typeface="Times New Roman" panose="02020603050405020304" pitchFamily="18" charset="0"/>
              </a:rPr>
              <a:t>complications are </a:t>
            </a:r>
            <a:r>
              <a:rPr lang="en-US" sz="2200" b="1" dirty="0">
                <a:solidFill>
                  <a:srgbClr val="FFFF00"/>
                </a:solidFill>
                <a:latin typeface="Times New Roman" panose="02020603050405020304" pitchFamily="18" charset="0"/>
                <a:cs typeface="Times New Roman" panose="02020603050405020304" pitchFamily="18" charset="0"/>
              </a:rPr>
              <a:t>DANGEROUS</a:t>
            </a:r>
            <a:r>
              <a:rPr lang="en-US" sz="2200" dirty="0">
                <a:latin typeface="Times New Roman" panose="02020603050405020304" pitchFamily="18" charset="0"/>
                <a:cs typeface="Times New Roman" panose="02020603050405020304" pitchFamily="18" charset="0"/>
              </a:rPr>
              <a:t>, and if it remains undiagnosed, it can lead to the patient’s </a:t>
            </a:r>
            <a:r>
              <a:rPr lang="en-US" sz="2200" b="1" dirty="0">
                <a:latin typeface="Times New Roman" panose="02020603050405020304" pitchFamily="18" charset="0"/>
                <a:cs typeface="Times New Roman" panose="02020603050405020304" pitchFamily="18" charset="0"/>
              </a:rPr>
              <a:t>DEATH</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0843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50" y="133042"/>
            <a:ext cx="11298799" cy="603937"/>
          </a:xfrm>
        </p:spPr>
        <p:txBody>
          <a:bodyPr>
            <a:normAutofit/>
          </a:bodyPr>
          <a:lstStyle/>
          <a:p>
            <a:r>
              <a:rPr lang="en-US" sz="3200" b="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the Definition and True meaning of an </a:t>
            </a:r>
            <a:r>
              <a:rPr lang="en-US" sz="3200" b="1" dirty="0" smtClean="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aneurysm?</a:t>
            </a:r>
            <a:endParaRPr lang="en-US" sz="3200" b="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88150" y="1120121"/>
            <a:ext cx="11589999" cy="927043"/>
          </a:xfrm>
        </p:spPr>
        <p:txBody>
          <a:bodyPr>
            <a:noAutofit/>
          </a:bodyPr>
          <a:lstStyle/>
          <a:p>
            <a:pPr algn="l"/>
            <a:r>
              <a:rPr lang="en-US" sz="2800" dirty="0">
                <a:latin typeface="Times New Roman" panose="02020603050405020304" pitchFamily="18" charset="0"/>
                <a:cs typeface="Times New Roman" panose="02020603050405020304" pitchFamily="18" charset="0"/>
              </a:rPr>
              <a:t>An aneurysm is a </a:t>
            </a:r>
            <a:r>
              <a:rPr lang="en-US" sz="2800" dirty="0">
                <a:solidFill>
                  <a:srgbClr val="FFFF00"/>
                </a:solidFill>
                <a:latin typeface="Times New Roman" panose="02020603050405020304" pitchFamily="18" charset="0"/>
                <a:cs typeface="Times New Roman" panose="02020603050405020304" pitchFamily="18" charset="0"/>
              </a:rPr>
              <a:t>focal</a:t>
            </a:r>
            <a:r>
              <a:rPr lang="en-US" sz="2800" dirty="0">
                <a:latin typeface="Times New Roman" panose="02020603050405020304" pitchFamily="18" charset="0"/>
                <a:cs typeface="Times New Roman" panose="02020603050405020304" pitchFamily="18" charset="0"/>
              </a:rPr>
              <a:t> dilation of an artery to </a:t>
            </a:r>
            <a:r>
              <a:rPr lang="en-US" sz="2800" b="1" dirty="0">
                <a:solidFill>
                  <a:srgbClr val="FFFF00"/>
                </a:solidFill>
                <a:latin typeface="Times New Roman" panose="02020603050405020304" pitchFamily="18" charset="0"/>
                <a:cs typeface="Times New Roman" panose="02020603050405020304" pitchFamily="18" charset="0"/>
              </a:rPr>
              <a:t>more than one-and-a-half </a:t>
            </a:r>
            <a:r>
              <a:rPr lang="en-US" sz="2800" dirty="0">
                <a:latin typeface="Times New Roman" panose="02020603050405020304" pitchFamily="18" charset="0"/>
                <a:cs typeface="Times New Roman" panose="02020603050405020304" pitchFamily="18" charset="0"/>
              </a:rPr>
              <a:t>times its normal diameter.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243" y="2162059"/>
            <a:ext cx="9771796" cy="4561056"/>
          </a:xfrm>
          <a:prstGeom prst="rect">
            <a:avLst/>
          </a:prstGeom>
          <a:solidFill>
            <a:srgbClr val="FFFFFF">
              <a:shade val="85000"/>
            </a:srgbClr>
          </a:solidFill>
          <a:ln w="88900" cap="sq">
            <a:solidFill>
              <a:srgbClr val="29292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2595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noGrp="1"/>
          </p:cNvSpPr>
          <p:nvPr>
            <p:ph type="body" idx="1"/>
          </p:nvPr>
        </p:nvSpPr>
        <p:spPr>
          <a:xfrm>
            <a:off x="255895" y="1065044"/>
            <a:ext cx="2444085" cy="4816703"/>
          </a:xfrm>
          <a:prstGeom prst="rect">
            <a:avLst/>
          </a:prstGeom>
          <a:noFill/>
        </p:spPr>
        <p:txBody>
          <a:bodyPr wrap="square" rtlCol="0">
            <a:spAutoFit/>
          </a:bodyPr>
          <a:lstStyle/>
          <a:p>
            <a:pPr algn="l"/>
            <a:r>
              <a:rPr lang="en-US" sz="32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By Structure:   </a:t>
            </a:r>
          </a:p>
          <a:p>
            <a:pPr marL="457200" indent="-457200" algn="l">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True</a:t>
            </a:r>
          </a:p>
          <a:p>
            <a:pPr marL="457200" indent="-457200" algn="l">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false</a:t>
            </a:r>
          </a:p>
          <a:p>
            <a:pPr algn="l"/>
            <a:endParaRPr lang="en-US" sz="2800" dirty="0" smtClean="0">
              <a:latin typeface="Times New Roman" panose="02020603050405020304" pitchFamily="18" charset="0"/>
              <a:cs typeface="Times New Roman" panose="02020603050405020304" pitchFamily="18" charset="0"/>
            </a:endParaRPr>
          </a:p>
          <a:p>
            <a:pPr algn="l"/>
            <a:r>
              <a:rPr lang="en-US" sz="2800" dirty="0" smtClean="0">
                <a:latin typeface="Times New Roman" panose="02020603050405020304" pitchFamily="18" charset="0"/>
                <a:cs typeface="Times New Roman" panose="02020603050405020304" pitchFamily="18" charset="0"/>
              </a:rPr>
              <a:t> By </a:t>
            </a:r>
            <a:r>
              <a:rPr lang="en-US" sz="2800" dirty="0">
                <a:latin typeface="Times New Roman" panose="02020603050405020304" pitchFamily="18" charset="0"/>
                <a:cs typeface="Times New Roman" panose="02020603050405020304" pitchFamily="18" charset="0"/>
              </a:rPr>
              <a:t>Shape: </a:t>
            </a:r>
            <a:r>
              <a:rPr lang="en-US" sz="2800" dirty="0" smtClean="0">
                <a:latin typeface="Times New Roman" panose="02020603050405020304" pitchFamily="18" charset="0"/>
                <a:cs typeface="Times New Roman" panose="02020603050405020304" pitchFamily="18" charset="0"/>
              </a:rPr>
              <a:t>  </a:t>
            </a:r>
          </a:p>
          <a:p>
            <a:pPr marL="457200" indent="-457200" algn="l">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Saccular</a:t>
            </a:r>
          </a:p>
          <a:p>
            <a:pPr marL="457200" indent="-457200" algn="l">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Fusiform</a:t>
            </a:r>
          </a:p>
          <a:p>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99980" y="216685"/>
            <a:ext cx="6781391" cy="584775"/>
          </a:xfrm>
          <a:prstGeom prst="rect">
            <a:avLst/>
          </a:prstGeom>
          <a:noFill/>
        </p:spPr>
        <p:txBody>
          <a:bodyPr wrap="square" rtlCol="0">
            <a:spAutoFit/>
          </a:bodyPr>
          <a:lstStyle/>
          <a:p>
            <a:pPr algn="ctr"/>
            <a:r>
              <a:rPr lang="en-US" sz="3200" b="1" dirty="0" smtClean="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are aneurysms classified?</a:t>
            </a:r>
            <a:endParaRPr lang="en-US" sz="3200" b="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825087" y="1065044"/>
            <a:ext cx="9216788" cy="5369255"/>
          </a:xfrm>
          <a:prstGeom prst="rect">
            <a:avLst/>
          </a:prstGeom>
          <a:solidFill>
            <a:srgbClr val="FFFFFF">
              <a:shade val="85000"/>
            </a:srgbClr>
          </a:solidFill>
          <a:ln w="88900" cap="sq">
            <a:solidFill>
              <a:srgbClr val="2D2D2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5381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53225"/>
          </a:xfrm>
          <a:prstGeom prst="rect">
            <a:avLst/>
          </a:prstGeom>
        </p:spPr>
      </p:pic>
    </p:spTree>
    <p:extLst>
      <p:ext uri="{BB962C8B-B14F-4D97-AF65-F5344CB8AC3E}">
        <p14:creationId xmlns:p14="http://schemas.microsoft.com/office/powerpoint/2010/main" val="1370069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8473" y="134600"/>
            <a:ext cx="8790935"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Classification _ </a:t>
            </a:r>
            <a:r>
              <a:rPr lang="en-US" sz="3200" dirty="0" smtClean="0">
                <a:solidFill>
                  <a:srgbClr val="00B050"/>
                </a:solidFill>
                <a:latin typeface="Times New Roman" panose="02020603050405020304" pitchFamily="18" charset="0"/>
                <a:cs typeface="Times New Roman" panose="02020603050405020304" pitchFamily="18" charset="0"/>
              </a:rPr>
              <a:t>True Aneurysm    </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298473" y="1146412"/>
            <a:ext cx="11042817" cy="5104263"/>
          </a:xfrm>
        </p:spPr>
        <p:txBody>
          <a:bodyPr>
            <a:noAutofit/>
          </a:bodyPr>
          <a:lstStyle/>
          <a:p>
            <a:pPr algn="l"/>
            <a:r>
              <a:rPr lang="en-US" sz="2400" dirty="0" smtClean="0">
                <a:solidFill>
                  <a:schemeClr val="tx1"/>
                </a:solidFill>
                <a:latin typeface="Times New Roman" panose="02020603050405020304" pitchFamily="18" charset="0"/>
                <a:cs typeface="Times New Roman" panose="02020603050405020304" pitchFamily="18" charset="0"/>
              </a:rPr>
              <a:t>a </a:t>
            </a:r>
            <a:r>
              <a:rPr lang="en-US" sz="2400" b="1" dirty="0" smtClean="0">
                <a:solidFill>
                  <a:schemeClr val="tx1"/>
                </a:solidFill>
                <a:latin typeface="Times New Roman" panose="02020603050405020304" pitchFamily="18" charset="0"/>
                <a:cs typeface="Times New Roman" panose="02020603050405020304" pitchFamily="18" charset="0"/>
              </a:rPr>
              <a:t>Real </a:t>
            </a:r>
            <a:r>
              <a:rPr lang="en-US" sz="2400" b="1" dirty="0">
                <a:solidFill>
                  <a:schemeClr val="tx1"/>
                </a:solidFill>
                <a:latin typeface="Times New Roman" panose="02020603050405020304" pitchFamily="18" charset="0"/>
                <a:cs typeface="Times New Roman" panose="02020603050405020304" pitchFamily="18" charset="0"/>
              </a:rPr>
              <a:t>dilation </a:t>
            </a:r>
            <a:r>
              <a:rPr lang="en-US" sz="2400" dirty="0">
                <a:solidFill>
                  <a:schemeClr val="tx1"/>
                </a:solidFill>
                <a:latin typeface="Times New Roman" panose="02020603050405020304" pitchFamily="18" charset="0"/>
                <a:cs typeface="Times New Roman" panose="02020603050405020304" pitchFamily="18" charset="0"/>
              </a:rPr>
              <a:t>of the vessel where </a:t>
            </a:r>
            <a:r>
              <a:rPr lang="en-US" sz="2400" b="1" dirty="0">
                <a:solidFill>
                  <a:srgbClr val="00B050"/>
                </a:solidFill>
                <a:latin typeface="Times New Roman" panose="02020603050405020304" pitchFamily="18" charset="0"/>
                <a:cs typeface="Times New Roman" panose="02020603050405020304" pitchFamily="18" charset="0"/>
              </a:rPr>
              <a:t>all original wall layers</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remain </a:t>
            </a:r>
            <a:r>
              <a:rPr lang="en-US" sz="2400" b="1" dirty="0">
                <a:solidFill>
                  <a:schemeClr val="tx1"/>
                </a:solidFill>
                <a:latin typeface="Times New Roman" panose="02020603050405020304" pitchFamily="18" charset="0"/>
                <a:cs typeface="Times New Roman" panose="02020603050405020304" pitchFamily="18" charset="0"/>
              </a:rPr>
              <a:t>intact but expand</a:t>
            </a:r>
            <a:r>
              <a:rPr lang="en-US" sz="2400" dirty="0" smtClean="0">
                <a:solidFill>
                  <a:schemeClr val="tx1"/>
                </a:solidFill>
                <a:latin typeface="Times New Roman" panose="02020603050405020304" pitchFamily="18" charset="0"/>
                <a:cs typeface="Times New Roman" panose="02020603050405020304" pitchFamily="18" charset="0"/>
              </a:rPr>
              <a:t>.</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Abdominal </a:t>
            </a:r>
            <a:r>
              <a:rPr lang="en-US" sz="2400" b="1" dirty="0">
                <a:solidFill>
                  <a:schemeClr val="tx1"/>
                </a:solidFill>
                <a:latin typeface="Times New Roman" panose="02020603050405020304" pitchFamily="18" charset="0"/>
                <a:cs typeface="Times New Roman" panose="02020603050405020304" pitchFamily="18" charset="0"/>
              </a:rPr>
              <a:t>Aortic Aneurysm (AAA</a:t>
            </a:r>
            <a:r>
              <a:rPr lang="en-US" sz="2400" b="1" dirty="0" smtClean="0">
                <a:solidFill>
                  <a:schemeClr val="tx1"/>
                </a:solidFill>
                <a:latin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cs typeface="Times New Roman" panose="02020603050405020304" pitchFamily="18" charset="0"/>
              </a:rPr>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smtClean="0">
                <a:solidFill>
                  <a:srgbClr val="00B050"/>
                </a:solidFill>
                <a:latin typeface="Times New Roman" panose="02020603050405020304" pitchFamily="18" charset="0"/>
                <a:cs typeface="Times New Roman" panose="02020603050405020304" pitchFamily="18" charset="0"/>
              </a:rPr>
              <a:t>Atherosclerosis</a:t>
            </a:r>
            <a:r>
              <a:rPr lang="en-US" sz="2400" dirty="0" smtClean="0">
                <a:solidFill>
                  <a:schemeClr val="tx1"/>
                </a:solidFill>
                <a:latin typeface="Times New Roman" panose="02020603050405020304" pitchFamily="18" charset="0"/>
                <a:cs typeface="Times New Roman" panose="02020603050405020304" pitchFamily="18" charset="0"/>
              </a:rPr>
              <a:t> → chronic </a:t>
            </a:r>
            <a:r>
              <a:rPr lang="en-US" sz="2400" dirty="0">
                <a:solidFill>
                  <a:schemeClr val="tx1"/>
                </a:solidFill>
                <a:latin typeface="Times New Roman" panose="02020603050405020304" pitchFamily="18" charset="0"/>
                <a:cs typeface="Times New Roman" panose="02020603050405020304" pitchFamily="18" charset="0"/>
              </a:rPr>
              <a:t>wall inflammation → medial elastin/collagen degradation → progressive wall weakening → dilation of the native vessel wall.</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Thoracic </a:t>
            </a:r>
            <a:r>
              <a:rPr lang="en-US" sz="2400" b="1" dirty="0">
                <a:solidFill>
                  <a:schemeClr val="tx1"/>
                </a:solidFill>
                <a:latin typeface="Times New Roman" panose="02020603050405020304" pitchFamily="18" charset="0"/>
                <a:cs typeface="Times New Roman" panose="02020603050405020304" pitchFamily="18" charset="0"/>
              </a:rPr>
              <a:t>Aortic Aneurysm </a:t>
            </a:r>
            <a:r>
              <a:rPr lang="en-US" sz="2400" dirty="0">
                <a:solidFill>
                  <a:schemeClr val="tx1"/>
                </a:solidFill>
                <a:latin typeface="Times New Roman" panose="02020603050405020304" pitchFamily="18" charset="0"/>
                <a:cs typeface="Times New Roman" panose="02020603050405020304" pitchFamily="18" charset="0"/>
              </a:rPr>
              <a:t>(e.g., Marfan, </a:t>
            </a:r>
            <a:r>
              <a:rPr lang="en-US" sz="2400" dirty="0" smtClean="0">
                <a:solidFill>
                  <a:schemeClr val="tx1"/>
                </a:solidFill>
                <a:latin typeface="Times New Roman" panose="02020603050405020304" pitchFamily="18" charset="0"/>
                <a:cs typeface="Times New Roman" panose="02020603050405020304" pitchFamily="18" charset="0"/>
              </a:rPr>
              <a:t>Loeys–Dietz)</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rgbClr val="00B050"/>
                </a:solidFill>
                <a:latin typeface="Times New Roman" panose="02020603050405020304" pitchFamily="18" charset="0"/>
                <a:cs typeface="Times New Roman" panose="02020603050405020304" pitchFamily="18" charset="0"/>
              </a:rPr>
              <a:t>Connective </a:t>
            </a:r>
            <a:r>
              <a:rPr lang="en-US" sz="2400" b="1" dirty="0">
                <a:solidFill>
                  <a:srgbClr val="00B050"/>
                </a:solidFill>
                <a:latin typeface="Times New Roman" panose="02020603050405020304" pitchFamily="18" charset="0"/>
                <a:cs typeface="Times New Roman" panose="02020603050405020304" pitchFamily="18" charset="0"/>
              </a:rPr>
              <a:t>tissue </a:t>
            </a:r>
            <a:r>
              <a:rPr lang="en-US" sz="2400" b="1" dirty="0" smtClean="0">
                <a:solidFill>
                  <a:srgbClr val="00B050"/>
                </a:solidFill>
                <a:latin typeface="Times New Roman" panose="02020603050405020304" pitchFamily="18" charset="0"/>
                <a:cs typeface="Times New Roman" panose="02020603050405020304" pitchFamily="18" charset="0"/>
              </a:rPr>
              <a:t>disorders </a:t>
            </a:r>
            <a:r>
              <a:rPr lang="en-US" sz="2400" dirty="0">
                <a:solidFill>
                  <a:schemeClr val="tx1"/>
                </a:solidFill>
                <a:latin typeface="Times New Roman" panose="02020603050405020304" pitchFamily="18" charset="0"/>
                <a:cs typeface="Times New Roman" panose="02020603050405020304" pitchFamily="18" charset="0"/>
              </a:rPr>
              <a:t>→ fibrillin/TGF‑</a:t>
            </a:r>
            <a:r>
              <a:rPr lang="el-GR" sz="2400" dirty="0">
                <a:solidFill>
                  <a:schemeClr val="tx1"/>
                </a:solidFill>
                <a:latin typeface="Times New Roman" panose="02020603050405020304" pitchFamily="18" charset="0"/>
                <a:cs typeface="Times New Roman" panose="02020603050405020304" pitchFamily="18" charset="0"/>
              </a:rPr>
              <a:t>β </a:t>
            </a:r>
            <a:r>
              <a:rPr lang="en-US" sz="2400" dirty="0">
                <a:solidFill>
                  <a:schemeClr val="tx1"/>
                </a:solidFill>
                <a:latin typeface="Times New Roman" panose="02020603050405020304" pitchFamily="18" charset="0"/>
                <a:cs typeface="Times New Roman" panose="02020603050405020304" pitchFamily="18" charset="0"/>
              </a:rPr>
              <a:t>pathway defects → reduced medial strength → gradual true dilation of the aortic wall.</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rPr>
              <a:t>Saccular </a:t>
            </a:r>
            <a:r>
              <a:rPr lang="en-US" sz="2400" b="1" dirty="0">
                <a:solidFill>
                  <a:schemeClr val="tx1"/>
                </a:solidFill>
                <a:latin typeface="Times New Roman" panose="02020603050405020304" pitchFamily="18" charset="0"/>
                <a:cs typeface="Times New Roman" panose="02020603050405020304" pitchFamily="18" charset="0"/>
              </a:rPr>
              <a:t>Intracranial (Berry) </a:t>
            </a:r>
            <a:r>
              <a:rPr lang="en-US" sz="2400" b="1" dirty="0" smtClean="0">
                <a:solidFill>
                  <a:schemeClr val="tx1"/>
                </a:solidFill>
                <a:latin typeface="Times New Roman" panose="02020603050405020304" pitchFamily="18" charset="0"/>
                <a:cs typeface="Times New Roman" panose="02020603050405020304" pitchFamily="18" charset="0"/>
              </a:rPr>
              <a:t>Aneurysm</a:t>
            </a:r>
            <a:r>
              <a:rPr lang="en-US" sz="2400" dirty="0">
                <a:solidFill>
                  <a:schemeClr val="tx1"/>
                </a:solidFill>
                <a:latin typeface="Times New Roman" panose="02020603050405020304" pitchFamily="18" charset="0"/>
                <a:cs typeface="Times New Roman" panose="02020603050405020304" pitchFamily="18" charset="0"/>
              </a:rPr>
              <a:t/>
            </a:r>
            <a:br>
              <a:rPr lang="en-US" sz="2400" dirty="0">
                <a:solidFill>
                  <a:schemeClr val="tx1"/>
                </a:solidFill>
                <a:latin typeface="Times New Roman" panose="02020603050405020304" pitchFamily="18" charset="0"/>
                <a:cs typeface="Times New Roman" panose="02020603050405020304" pitchFamily="18" charset="0"/>
              </a:rPr>
            </a:br>
            <a:r>
              <a:rPr lang="en-US" sz="2400" b="1" dirty="0" smtClean="0">
                <a:solidFill>
                  <a:srgbClr val="00B050"/>
                </a:solidFill>
                <a:latin typeface="Times New Roman" panose="02020603050405020304" pitchFamily="18" charset="0"/>
                <a:cs typeface="Times New Roman" panose="02020603050405020304" pitchFamily="18" charset="0"/>
              </a:rPr>
              <a:t>Congenital</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medial weakness at arterial bifurcations + </a:t>
            </a:r>
            <a:r>
              <a:rPr lang="en-US" sz="2400" b="1" dirty="0">
                <a:solidFill>
                  <a:schemeClr val="tx1"/>
                </a:solidFill>
                <a:latin typeface="Times New Roman" panose="02020603050405020304" pitchFamily="18" charset="0"/>
                <a:cs typeface="Times New Roman" panose="02020603050405020304" pitchFamily="18" charset="0"/>
              </a:rPr>
              <a:t>hemodynamic stress </a:t>
            </a:r>
            <a:r>
              <a:rPr lang="en-US" sz="2400" dirty="0">
                <a:solidFill>
                  <a:schemeClr val="tx1"/>
                </a:solidFill>
                <a:latin typeface="Times New Roman" panose="02020603050405020304" pitchFamily="18" charset="0"/>
                <a:cs typeface="Times New Roman" panose="02020603050405020304" pitchFamily="18" charset="0"/>
              </a:rPr>
              <a:t>→ medial degeneration → true outpouching of the vessel wall.</a:t>
            </a:r>
          </a:p>
        </p:txBody>
      </p:sp>
    </p:spTree>
    <p:extLst>
      <p:ext uri="{BB962C8B-B14F-4D97-AF65-F5344CB8AC3E}">
        <p14:creationId xmlns:p14="http://schemas.microsoft.com/office/powerpoint/2010/main" val="39825012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1221</TotalTime>
  <Words>3403</Words>
  <Application>Microsoft Office PowerPoint</Application>
  <PresentationFormat>Widescreen</PresentationFormat>
  <Paragraphs>630</Paragraphs>
  <Slides>44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PMingLiU-ExtB</vt:lpstr>
      <vt:lpstr>Andalus</vt:lpstr>
      <vt:lpstr>Arial</vt:lpstr>
      <vt:lpstr>Calibri</vt:lpstr>
      <vt:lpstr>Calisto MT</vt:lpstr>
      <vt:lpstr>Gabriola</vt:lpstr>
      <vt:lpstr>MV Boli</vt:lpstr>
      <vt:lpstr>Tahoma</vt:lpstr>
      <vt:lpstr>Times New Roman</vt:lpstr>
      <vt:lpstr>Trebuchet MS</vt:lpstr>
      <vt:lpstr>Vijaya</vt:lpstr>
      <vt:lpstr>Wingdings</vt:lpstr>
      <vt:lpstr>Wingdings 2</vt:lpstr>
      <vt:lpstr>Slate</vt:lpstr>
      <vt:lpstr>Aneurysms</vt:lpstr>
      <vt:lpstr>Objectives</vt:lpstr>
      <vt:lpstr>  Historic milestone  In 1951 in Paris, Dubost performed the first successful surgical repair of an abdominal aortic aneurysm. He resected the aneurysmal segment of the aorta and replaced it with an arterial homograft taken from another human donor.  This operation is considered the beginning of the modern era of aortic aneurysm surgery—a true turning point.   Before Dubost, an abdominal aortic aneurysm was almost always a fatal diagnosis.</vt:lpstr>
      <vt:lpstr>Section Ӏ The Essential Framework  </vt:lpstr>
      <vt:lpstr>Why aneurysms matter ?</vt:lpstr>
      <vt:lpstr>What is the Definition and True meaning of an aneurysm?</vt:lpstr>
      <vt:lpstr>PowerPoint Presentation</vt:lpstr>
      <vt:lpstr>PowerPoint Presentation</vt:lpstr>
      <vt:lpstr>a Real dilation of the vessel where all original wall layers remain intact but expand.  Abdominal Aortic Aneurysm (AAA) Atherosclerosis → chronic wall inflammation → medial elastin/collagen degradation → progressive wall weakening → dilation of the native vessel wall.  Thoracic Aortic Aneurysm (e.g., Marfan, Loeys–Dietz) Connective tissue disorders → fibrillin/TGF‑β pathway defects → reduced medial strength → gradual true dilation of the aortic wall.  Saccular Intracranial (Berry) Aneurysm Congenital medial weakness at arterial bifurcations + hemodynamic stress → medial degeneration → true outpouching of the vessel wall.</vt:lpstr>
      <vt:lpstr>Classification _ False Aneurysm    </vt:lpstr>
      <vt:lpstr>Fusiform: Chronic processes that weaken an entire vascular segment:  Atherosclerosis _ Connective tissue disorders  Saccular: Localized defect in the vessel wall: infection or trauma, Certain congenital or degenerative lesions, Vascular branch points and regions of high hemodynamic stress(Berry – most common cause of subarachnoid hemorrhage)   The risk of rupture depends on multiple factors. • Size • Location • Growth rate • Etiology • Hemodynamic stress • Wall thickness • Symptoms • Infection/Inflammation      </vt:lpstr>
      <vt:lpstr>What mechanisms lead to aneurysm formation ?</vt:lpstr>
      <vt:lpstr>Main mechanism: intrinsic weakness of the vessel wall due to defective extracellular matrix.  Marfan syndrome:  fibrillin-1 defect impairs elastic fiber support and increases TGF-β signaling  (increase MMP2,9).  Ehlers–Danlos syndrome: defective type III collagen weakens the arterial wall. These abnormalities reduce tensile strength and elastic recoil.  Final result: the artery becomes structurally weak and prone to dilatation even without severe atherosclerosis.  Usual pattern: More often: True &amp; Fusiform aneurysm Location: Ascending aorta – medium size(carotid-renal-iliac-visceral)  (Can also predispose to dissection and rupture)</vt:lpstr>
      <vt:lpstr>PowerPoint Presentation</vt:lpstr>
      <vt:lpstr>PowerPoint Presentation</vt:lpstr>
      <vt:lpstr>PowerPoint Presentation</vt:lpstr>
      <vt:lpstr>PowerPoint Presentation</vt:lpstr>
      <vt:lpstr>PowerPoint Presentation</vt:lpstr>
      <vt:lpstr>Section ӀӀ when the black swan arrives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ӀӀӀ Diagnosis of The Disease  </vt:lpstr>
      <vt:lpstr>PowerPoint Presentation</vt:lpstr>
      <vt:lpstr>PowerPoint Presentation</vt:lpstr>
      <vt:lpstr>PowerPoint Presentation</vt:lpstr>
      <vt:lpstr>PowerPoint Presentation</vt:lpstr>
      <vt:lpstr>PowerPoint Presentation</vt:lpstr>
      <vt:lpstr>PowerPoint Presentation</vt:lpstr>
      <vt:lpstr>Section ӀV Treatment of The Disease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to this matter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Aneurysms</dc:title>
  <dc:creator>stock.techno</dc:creator>
  <cp:lastModifiedBy>stock.techno</cp:lastModifiedBy>
  <cp:revision>111</cp:revision>
  <dcterms:created xsi:type="dcterms:W3CDTF">2026-04-11T16:39:07Z</dcterms:created>
  <dcterms:modified xsi:type="dcterms:W3CDTF">2026-04-14T21:19:10Z</dcterms:modified>
</cp:coreProperties>
</file>